
<file path=[Content_Types].xml><?xml version="1.0" encoding="utf-8"?>
<Types xmlns="http://schemas.openxmlformats.org/package/2006/content-types">
  <Default Extension="bmp" ContentType="image/bmp"/>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4" r:id="rId1"/>
  </p:sldMasterIdLst>
  <p:notesMasterIdLst>
    <p:notesMasterId r:id="rId49"/>
  </p:notes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71" r:id="rId14"/>
    <p:sldId id="272" r:id="rId15"/>
    <p:sldId id="268"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91" r:id="rId29"/>
    <p:sldId id="285" r:id="rId30"/>
    <p:sldId id="286" r:id="rId31"/>
    <p:sldId id="287" r:id="rId32"/>
    <p:sldId id="288" r:id="rId33"/>
    <p:sldId id="289" r:id="rId34"/>
    <p:sldId id="292" r:id="rId35"/>
    <p:sldId id="293" r:id="rId36"/>
    <p:sldId id="295" r:id="rId37"/>
    <p:sldId id="298" r:id="rId38"/>
    <p:sldId id="301" r:id="rId39"/>
    <p:sldId id="304" r:id="rId40"/>
    <p:sldId id="305" r:id="rId41"/>
    <p:sldId id="316" r:id="rId42"/>
    <p:sldId id="310" r:id="rId43"/>
    <p:sldId id="317" r:id="rId44"/>
    <p:sldId id="318" r:id="rId45"/>
    <p:sldId id="319" r:id="rId46"/>
    <p:sldId id="320" r:id="rId47"/>
    <p:sldId id="321" r:id="rId48"/>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2"/>
    <p:restoredTop sz="88178"/>
  </p:normalViewPr>
  <p:slideViewPr>
    <p:cSldViewPr snapToGrid="0">
      <p:cViewPr varScale="1">
        <p:scale>
          <a:sx n="110" d="100"/>
          <a:sy n="110"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03897-B2DD-6E43-BDAC-39EC7D714AD6}" type="datetimeFigureOut">
              <a:rPr lang="en-IT" smtClean="0"/>
              <a:t>15/03/24</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6C708-BB72-8747-B243-4F23349500DD}" type="slidenum">
              <a:rPr lang="en-IT" smtClean="0"/>
              <a:t>‹#›</a:t>
            </a:fld>
            <a:endParaRPr lang="en-IT"/>
          </a:p>
        </p:txBody>
      </p:sp>
    </p:spTree>
    <p:extLst>
      <p:ext uri="{BB962C8B-B14F-4D97-AF65-F5344CB8AC3E}">
        <p14:creationId xmlns:p14="http://schemas.microsoft.com/office/powerpoint/2010/main" val="294002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Among the significative results, we find that most of the immune cells populations seem to be depleted in B2M low tumors, with the exception of CD4Tcm Th1 T helper cells and NKT.  </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During early tumor development, T helper (TH)1-like NKT cell subsets have the potential to rapidly stimulate tumor-specific T cells and effector NK cells that can eliminate tumor cells.</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NKT and Th switch to Th2 in case of overstimulation. Thus, having higher NKT and Th1 could be representative of a state of lack of immune stimulation.</a:t>
            </a:r>
            <a:endParaRPr lang="en-IT"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T" dirty="0"/>
          </a:p>
        </p:txBody>
      </p:sp>
      <p:sp>
        <p:nvSpPr>
          <p:cNvPr id="4" name="Slide Number Placeholder 3"/>
          <p:cNvSpPr>
            <a:spLocks noGrp="1"/>
          </p:cNvSpPr>
          <p:nvPr>
            <p:ph type="sldNum" sz="quarter" idx="5"/>
          </p:nvPr>
        </p:nvSpPr>
        <p:spPr/>
        <p:txBody>
          <a:bodyPr/>
          <a:lstStyle/>
          <a:p>
            <a:fld id="{FB66C708-BB72-8747-B243-4F23349500DD}" type="slidenum">
              <a:rPr lang="en-IT" smtClean="0"/>
              <a:t>13</a:t>
            </a:fld>
            <a:endParaRPr lang="en-IT"/>
          </a:p>
        </p:txBody>
      </p:sp>
    </p:spTree>
    <p:extLst>
      <p:ext uri="{BB962C8B-B14F-4D97-AF65-F5344CB8AC3E}">
        <p14:creationId xmlns:p14="http://schemas.microsoft.com/office/powerpoint/2010/main" val="332969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fardeep</a:t>
            </a:r>
            <a:r>
              <a:rPr lang="en-US" sz="1800" dirty="0">
                <a:effectLst/>
                <a:latin typeface="Calibri" panose="020F0502020204030204" pitchFamily="34" charset="0"/>
                <a:ea typeface="Calibri" panose="020F0502020204030204" pitchFamily="34" charset="0"/>
                <a:cs typeface="Times New Roman" panose="02020603050405020304" pitchFamily="18" charset="0"/>
              </a:rPr>
              <a:t>, a distinction is made on the basis of the activation state. While active cells have a lower effect size, also their resting counterpart seems to be depleted. This is concordant more with an exclusion of cells from the immune environment rather than just the lack of activation. This is also consistent with the findings of Zhou et al </a:t>
            </a:r>
            <a:endParaRPr lang="en-IT" dirty="0"/>
          </a:p>
        </p:txBody>
      </p:sp>
      <p:sp>
        <p:nvSpPr>
          <p:cNvPr id="4" name="Slide Number Placeholder 3"/>
          <p:cNvSpPr>
            <a:spLocks noGrp="1"/>
          </p:cNvSpPr>
          <p:nvPr>
            <p:ph type="sldNum" sz="quarter" idx="5"/>
          </p:nvPr>
        </p:nvSpPr>
        <p:spPr/>
        <p:txBody>
          <a:bodyPr/>
          <a:lstStyle/>
          <a:p>
            <a:fld id="{FB66C708-BB72-8747-B243-4F23349500DD}" type="slidenum">
              <a:rPr lang="en-IT" smtClean="0"/>
              <a:t>14</a:t>
            </a:fld>
            <a:endParaRPr lang="en-IT"/>
          </a:p>
        </p:txBody>
      </p:sp>
    </p:spTree>
    <p:extLst>
      <p:ext uri="{BB962C8B-B14F-4D97-AF65-F5344CB8AC3E}">
        <p14:creationId xmlns:p14="http://schemas.microsoft.com/office/powerpoint/2010/main" val="85001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FB66C708-BB72-8747-B243-4F23349500DD}" type="slidenum">
              <a:rPr lang="en-IT" smtClean="0"/>
              <a:t>18</a:t>
            </a:fld>
            <a:endParaRPr lang="en-IT"/>
          </a:p>
        </p:txBody>
      </p:sp>
    </p:spTree>
    <p:extLst>
      <p:ext uri="{BB962C8B-B14F-4D97-AF65-F5344CB8AC3E}">
        <p14:creationId xmlns:p14="http://schemas.microsoft.com/office/powerpoint/2010/main" val="817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3/15/24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20434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3/15/24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67780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3/15/24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5722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3/15/24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18104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3/15/24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22902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3/15/24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31446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3/15/24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61310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3/15/24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203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3/15/24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1701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3/15/24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54398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3/15/24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78466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3/15/24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3976444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3" r:id="rId10"/>
    <p:sldLayoutId id="2147483732"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bmp"/></Relationships>
</file>

<file path=ppt/slides/_rels/slide2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4"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A85303E-1D59-4477-A849-22C7FEACD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1" name="Title 40">
            <a:extLst>
              <a:ext uri="{FF2B5EF4-FFF2-40B4-BE49-F238E27FC236}">
                <a16:creationId xmlns:a16="http://schemas.microsoft.com/office/drawing/2014/main" id="{591435C2-5EB2-89F1-5E6A-62459BB14887}"/>
              </a:ext>
            </a:extLst>
          </p:cNvPr>
          <p:cNvSpPr>
            <a:spLocks noGrp="1"/>
          </p:cNvSpPr>
          <p:nvPr>
            <p:ph type="ctrTitle"/>
          </p:nvPr>
        </p:nvSpPr>
        <p:spPr>
          <a:xfrm>
            <a:off x="599396" y="491522"/>
            <a:ext cx="4489439" cy="4981626"/>
          </a:xfrm>
        </p:spPr>
        <p:txBody>
          <a:bodyPr>
            <a:noAutofit/>
          </a:bodyPr>
          <a:lstStyle/>
          <a:p>
            <a:pPr>
              <a:lnSpc>
                <a:spcPct val="90000"/>
              </a:lnSpc>
            </a:pPr>
            <a:r>
              <a:rPr lang="en-IT" dirty="0">
                <a:solidFill>
                  <a:srgbClr val="FFFFFF"/>
                </a:solidFill>
              </a:rPr>
              <a:t>CRIS D and immune system: a controversial relationship</a:t>
            </a:r>
          </a:p>
        </p:txBody>
      </p:sp>
      <p:pic>
        <p:nvPicPr>
          <p:cNvPr id="7" name="Picture 6" descr="A close-up of a cell&#10;&#10;Description automatically generated">
            <a:extLst>
              <a:ext uri="{FF2B5EF4-FFF2-40B4-BE49-F238E27FC236}">
                <a16:creationId xmlns:a16="http://schemas.microsoft.com/office/drawing/2014/main" id="{A3824AD9-5C6B-EC12-9DEB-40A75CAD5859}"/>
              </a:ext>
            </a:extLst>
          </p:cNvPr>
          <p:cNvPicPr>
            <a:picLocks noChangeAspect="1"/>
          </p:cNvPicPr>
          <p:nvPr/>
        </p:nvPicPr>
        <p:blipFill rotWithShape="1">
          <a:blip r:embed="rId2"/>
          <a:srcRect l="6250" r="9335" b="-1"/>
          <a:stretch/>
        </p:blipFill>
        <p:spPr>
          <a:xfrm>
            <a:off x="4955602" y="10"/>
            <a:ext cx="7236398"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Tree>
    <p:extLst>
      <p:ext uri="{BB962C8B-B14F-4D97-AF65-F5344CB8AC3E}">
        <p14:creationId xmlns:p14="http://schemas.microsoft.com/office/powerpoint/2010/main" val="22242202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1"/>
                                        </p:tgtEl>
                                        <p:attrNameLst>
                                          <p:attrName>style.visibility</p:attrName>
                                        </p:attrNameLst>
                                      </p:cBhvr>
                                      <p:to>
                                        <p:strVal val="visible"/>
                                      </p:to>
                                    </p:set>
                                    <p:animEffect transition="in" filter="fade">
                                      <p:cBhvr>
                                        <p:cTn id="7" dur="7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0B39A6-D628-4338-9D6E-995B6A739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6C0073-098E-67EA-F396-681C784C14AE}"/>
              </a:ext>
            </a:extLst>
          </p:cNvPr>
          <p:cNvSpPr>
            <a:spLocks noGrp="1"/>
          </p:cNvSpPr>
          <p:nvPr>
            <p:ph type="title"/>
          </p:nvPr>
        </p:nvSpPr>
        <p:spPr>
          <a:xfrm>
            <a:off x="841248" y="810562"/>
            <a:ext cx="9228866" cy="1890597"/>
          </a:xfrm>
        </p:spPr>
        <p:txBody>
          <a:bodyPr>
            <a:normAutofit/>
          </a:bodyPr>
          <a:lstStyle/>
          <a:p>
            <a:endParaRPr lang="en-IT"/>
          </a:p>
        </p:txBody>
      </p:sp>
      <p:sp>
        <p:nvSpPr>
          <p:cNvPr id="12" name="Freeform: Shape 11">
            <a:extLst>
              <a:ext uri="{FF2B5EF4-FFF2-40B4-BE49-F238E27FC236}">
                <a16:creationId xmlns:a16="http://schemas.microsoft.com/office/drawing/2014/main" id="{C2EB82B4-D9A1-4145-93F1-004DC0B9B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graph with a number of lines&#10;&#10;Description automatically generated with medium confidence">
            <a:extLst>
              <a:ext uri="{FF2B5EF4-FFF2-40B4-BE49-F238E27FC236}">
                <a16:creationId xmlns:a16="http://schemas.microsoft.com/office/drawing/2014/main" id="{BE444AF8-B7E7-293D-649B-B6BD1783913E}"/>
              </a:ext>
            </a:extLst>
          </p:cNvPr>
          <p:cNvPicPr>
            <a:picLocks noGrp="1" noChangeAspect="1"/>
          </p:cNvPicPr>
          <p:nvPr>
            <p:ph idx="1"/>
          </p:nvPr>
        </p:nvPicPr>
        <p:blipFill>
          <a:blip r:embed="rId2"/>
          <a:stretch>
            <a:fillRect/>
          </a:stretch>
        </p:blipFill>
        <p:spPr>
          <a:xfrm>
            <a:off x="163287" y="232529"/>
            <a:ext cx="2514534" cy="2468630"/>
          </a:xfrm>
        </p:spPr>
      </p:pic>
      <p:pic>
        <p:nvPicPr>
          <p:cNvPr id="7" name="Picture 6" descr="A graph with a number of squares&#10;&#10;Description automatically generated with medium confidence">
            <a:extLst>
              <a:ext uri="{FF2B5EF4-FFF2-40B4-BE49-F238E27FC236}">
                <a16:creationId xmlns:a16="http://schemas.microsoft.com/office/drawing/2014/main" id="{EC976E63-21F6-493B-A33C-95BC5A8AD66D}"/>
              </a:ext>
            </a:extLst>
          </p:cNvPr>
          <p:cNvPicPr>
            <a:picLocks noChangeAspect="1"/>
          </p:cNvPicPr>
          <p:nvPr/>
        </p:nvPicPr>
        <p:blipFill>
          <a:blip r:embed="rId3"/>
          <a:stretch>
            <a:fillRect/>
          </a:stretch>
        </p:blipFill>
        <p:spPr>
          <a:xfrm>
            <a:off x="2789661" y="245405"/>
            <a:ext cx="2499424" cy="2468630"/>
          </a:xfrm>
          <a:prstGeom prst="rect">
            <a:avLst/>
          </a:prstGeom>
        </p:spPr>
      </p:pic>
      <p:pic>
        <p:nvPicPr>
          <p:cNvPr id="11" name="Picture 10" descr="A graph with numbers and lines&#10;&#10;Description automatically generated">
            <a:extLst>
              <a:ext uri="{FF2B5EF4-FFF2-40B4-BE49-F238E27FC236}">
                <a16:creationId xmlns:a16="http://schemas.microsoft.com/office/drawing/2014/main" id="{133D4C66-7B4F-4B87-0443-B54539AAB6CE}"/>
              </a:ext>
            </a:extLst>
          </p:cNvPr>
          <p:cNvPicPr>
            <a:picLocks noChangeAspect="1"/>
          </p:cNvPicPr>
          <p:nvPr/>
        </p:nvPicPr>
        <p:blipFill>
          <a:blip r:embed="rId4"/>
          <a:stretch>
            <a:fillRect/>
          </a:stretch>
        </p:blipFill>
        <p:spPr>
          <a:xfrm>
            <a:off x="5412171" y="245404"/>
            <a:ext cx="2509947" cy="2468631"/>
          </a:xfrm>
          <a:prstGeom prst="rect">
            <a:avLst/>
          </a:prstGeom>
        </p:spPr>
      </p:pic>
      <p:pic>
        <p:nvPicPr>
          <p:cNvPr id="14" name="Picture 13" descr="A graph with a number of lines and numbers&#10;&#10;Description automatically generated with medium confidence">
            <a:extLst>
              <a:ext uri="{FF2B5EF4-FFF2-40B4-BE49-F238E27FC236}">
                <a16:creationId xmlns:a16="http://schemas.microsoft.com/office/drawing/2014/main" id="{E06F4CDC-9889-E9C5-61C5-9CCBA7C765F0}"/>
              </a:ext>
            </a:extLst>
          </p:cNvPr>
          <p:cNvPicPr>
            <a:picLocks noChangeAspect="1"/>
          </p:cNvPicPr>
          <p:nvPr/>
        </p:nvPicPr>
        <p:blipFill>
          <a:blip r:embed="rId5"/>
          <a:stretch>
            <a:fillRect/>
          </a:stretch>
        </p:blipFill>
        <p:spPr>
          <a:xfrm>
            <a:off x="163193" y="2841527"/>
            <a:ext cx="2514628" cy="2468629"/>
          </a:xfrm>
          <a:prstGeom prst="rect">
            <a:avLst/>
          </a:prstGeom>
        </p:spPr>
      </p:pic>
      <p:pic>
        <p:nvPicPr>
          <p:cNvPr id="16" name="Picture 15" descr="A graph with numbers and a line&#10;&#10;Description automatically generated with medium confidence">
            <a:extLst>
              <a:ext uri="{FF2B5EF4-FFF2-40B4-BE49-F238E27FC236}">
                <a16:creationId xmlns:a16="http://schemas.microsoft.com/office/drawing/2014/main" id="{C34E9C3E-369F-7F0D-763A-8EDFD21691EB}"/>
              </a:ext>
            </a:extLst>
          </p:cNvPr>
          <p:cNvPicPr>
            <a:picLocks noChangeAspect="1"/>
          </p:cNvPicPr>
          <p:nvPr/>
        </p:nvPicPr>
        <p:blipFill>
          <a:blip r:embed="rId6"/>
          <a:stretch>
            <a:fillRect/>
          </a:stretch>
        </p:blipFill>
        <p:spPr>
          <a:xfrm>
            <a:off x="2789661" y="2841527"/>
            <a:ext cx="2540781" cy="2468629"/>
          </a:xfrm>
          <a:prstGeom prst="rect">
            <a:avLst/>
          </a:prstGeom>
        </p:spPr>
      </p:pic>
      <p:pic>
        <p:nvPicPr>
          <p:cNvPr id="18" name="Picture 17" descr="A graph with a number of boxes&#10;&#10;Description automatically generated with medium confidence">
            <a:extLst>
              <a:ext uri="{FF2B5EF4-FFF2-40B4-BE49-F238E27FC236}">
                <a16:creationId xmlns:a16="http://schemas.microsoft.com/office/drawing/2014/main" id="{D261AD04-6272-D9EA-481A-79099C9C120D}"/>
              </a:ext>
            </a:extLst>
          </p:cNvPr>
          <p:cNvPicPr>
            <a:picLocks noChangeAspect="1"/>
          </p:cNvPicPr>
          <p:nvPr/>
        </p:nvPicPr>
        <p:blipFill>
          <a:blip r:embed="rId7"/>
          <a:stretch>
            <a:fillRect/>
          </a:stretch>
        </p:blipFill>
        <p:spPr>
          <a:xfrm>
            <a:off x="8131948" y="245404"/>
            <a:ext cx="2499425" cy="2452755"/>
          </a:xfrm>
          <a:prstGeom prst="rect">
            <a:avLst/>
          </a:prstGeom>
        </p:spPr>
      </p:pic>
      <p:pic>
        <p:nvPicPr>
          <p:cNvPr id="20" name="Picture 19" descr="A graph with a number of numbers&#10;&#10;Description automatically generated with medium confidence">
            <a:extLst>
              <a:ext uri="{FF2B5EF4-FFF2-40B4-BE49-F238E27FC236}">
                <a16:creationId xmlns:a16="http://schemas.microsoft.com/office/drawing/2014/main" id="{CC932A9F-5281-1C27-FE42-FDB3F51D70A9}"/>
              </a:ext>
            </a:extLst>
          </p:cNvPr>
          <p:cNvPicPr>
            <a:picLocks noChangeAspect="1"/>
          </p:cNvPicPr>
          <p:nvPr/>
        </p:nvPicPr>
        <p:blipFill>
          <a:blip r:embed="rId8"/>
          <a:stretch>
            <a:fillRect/>
          </a:stretch>
        </p:blipFill>
        <p:spPr>
          <a:xfrm>
            <a:off x="5455681" y="2841526"/>
            <a:ext cx="2552135" cy="2468630"/>
          </a:xfrm>
          <a:prstGeom prst="rect">
            <a:avLst/>
          </a:prstGeom>
        </p:spPr>
      </p:pic>
      <p:pic>
        <p:nvPicPr>
          <p:cNvPr id="22" name="Picture 21" descr="A graph with numbers and a line&#10;&#10;Description automatically generated with medium confidence">
            <a:extLst>
              <a:ext uri="{FF2B5EF4-FFF2-40B4-BE49-F238E27FC236}">
                <a16:creationId xmlns:a16="http://schemas.microsoft.com/office/drawing/2014/main" id="{36418776-2B70-FC1F-D233-D3EED902E158}"/>
              </a:ext>
            </a:extLst>
          </p:cNvPr>
          <p:cNvPicPr>
            <a:picLocks noChangeAspect="1"/>
          </p:cNvPicPr>
          <p:nvPr/>
        </p:nvPicPr>
        <p:blipFill>
          <a:blip r:embed="rId9"/>
          <a:stretch>
            <a:fillRect/>
          </a:stretch>
        </p:blipFill>
        <p:spPr>
          <a:xfrm>
            <a:off x="8127628" y="2811557"/>
            <a:ext cx="2549422" cy="2528568"/>
          </a:xfrm>
          <a:prstGeom prst="rect">
            <a:avLst/>
          </a:prstGeom>
        </p:spPr>
      </p:pic>
      <p:sp>
        <p:nvSpPr>
          <p:cNvPr id="23" name="TextBox 22">
            <a:extLst>
              <a:ext uri="{FF2B5EF4-FFF2-40B4-BE49-F238E27FC236}">
                <a16:creationId xmlns:a16="http://schemas.microsoft.com/office/drawing/2014/main" id="{E3A026B3-664A-8625-3FF7-CD28E6483ED6}"/>
              </a:ext>
            </a:extLst>
          </p:cNvPr>
          <p:cNvSpPr txBox="1"/>
          <p:nvPr/>
        </p:nvSpPr>
        <p:spPr>
          <a:xfrm>
            <a:off x="163193" y="5525592"/>
            <a:ext cx="9802368" cy="1200329"/>
          </a:xfrm>
          <a:prstGeom prst="rect">
            <a:avLst/>
          </a:prstGeom>
          <a:noFill/>
        </p:spPr>
        <p:txBody>
          <a:bodyPr wrap="square" rtlCol="0">
            <a:spAutoFit/>
          </a:bodyPr>
          <a:lstStyle/>
          <a:p>
            <a:r>
              <a:rPr lang="en-IT" dirty="0"/>
              <a:t>It seems that for most HLA class I, mean expression is lower in samples classified only as D.</a:t>
            </a:r>
          </a:p>
          <a:p>
            <a:r>
              <a:rPr lang="en-IT" dirty="0"/>
              <a:t>Also, lower values do not seem to change significantly within classes, while higher values are consistently lower in CRISD samples, which is compatible with a negative selection from immune cells</a:t>
            </a:r>
          </a:p>
        </p:txBody>
      </p:sp>
    </p:spTree>
    <p:extLst>
      <p:ext uri="{BB962C8B-B14F-4D97-AF65-F5344CB8AC3E}">
        <p14:creationId xmlns:p14="http://schemas.microsoft.com/office/powerpoint/2010/main" val="278577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94CCE7A-BF63-4F34-A790-506292F4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066AA63-76B1-4DA5-BDFB-DB2FD4E00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4776" y="211090"/>
            <a:ext cx="5544176" cy="6646910"/>
          </a:xfrm>
          <a:custGeom>
            <a:avLst/>
            <a:gdLst>
              <a:gd name="connsiteX0" fmla="*/ 4779974 w 5544176"/>
              <a:gd name="connsiteY0" fmla="*/ 685250 h 6646910"/>
              <a:gd name="connsiteX1" fmla="*/ 5309474 w 5544176"/>
              <a:gd name="connsiteY1" fmla="*/ 1126951 h 6646910"/>
              <a:gd name="connsiteX2" fmla="*/ 5001910 w 5544176"/>
              <a:gd name="connsiteY2" fmla="*/ 1690856 h 6646910"/>
              <a:gd name="connsiteX3" fmla="*/ 4306656 w 5544176"/>
              <a:gd name="connsiteY3" fmla="*/ 1273177 h 6646910"/>
              <a:gd name="connsiteX4" fmla="*/ 4621504 w 5544176"/>
              <a:gd name="connsiteY4" fmla="*/ 721515 h 6646910"/>
              <a:gd name="connsiteX5" fmla="*/ 4779974 w 5544176"/>
              <a:gd name="connsiteY5" fmla="*/ 685250 h 6646910"/>
              <a:gd name="connsiteX6" fmla="*/ 2760003 w 5544176"/>
              <a:gd name="connsiteY6" fmla="*/ 352577 h 6646910"/>
              <a:gd name="connsiteX7" fmla="*/ 2990385 w 5544176"/>
              <a:gd name="connsiteY7" fmla="*/ 544679 h 6646910"/>
              <a:gd name="connsiteX8" fmla="*/ 2856557 w 5544176"/>
              <a:gd name="connsiteY8" fmla="*/ 790095 h 6646910"/>
              <a:gd name="connsiteX9" fmla="*/ 2554030 w 5544176"/>
              <a:gd name="connsiteY9" fmla="*/ 608299 h 6646910"/>
              <a:gd name="connsiteX10" fmla="*/ 2691113 w 5544176"/>
              <a:gd name="connsiteY10" fmla="*/ 368075 h 6646910"/>
              <a:gd name="connsiteX11" fmla="*/ 2760003 w 5544176"/>
              <a:gd name="connsiteY11" fmla="*/ 352577 h 6646910"/>
              <a:gd name="connsiteX12" fmla="*/ 3630 w 5544176"/>
              <a:gd name="connsiteY12" fmla="*/ 28121 h 6646910"/>
              <a:gd name="connsiteX13" fmla="*/ 151871 w 5544176"/>
              <a:gd name="connsiteY13" fmla="*/ 38891 h 6646910"/>
              <a:gd name="connsiteX14" fmla="*/ 1031555 w 5544176"/>
              <a:gd name="connsiteY14" fmla="*/ 832871 h 6646910"/>
              <a:gd name="connsiteX15" fmla="*/ 1096338 w 5544176"/>
              <a:gd name="connsiteY15" fmla="*/ 964607 h 6646910"/>
              <a:gd name="connsiteX16" fmla="*/ 1409481 w 5544176"/>
              <a:gd name="connsiteY16" fmla="*/ 1265738 h 6646910"/>
              <a:gd name="connsiteX17" fmla="*/ 2318612 w 5544176"/>
              <a:gd name="connsiteY17" fmla="*/ 859062 h 6646910"/>
              <a:gd name="connsiteX18" fmla="*/ 2675615 w 5544176"/>
              <a:gd name="connsiteY18" fmla="*/ 1267985 h 6646910"/>
              <a:gd name="connsiteX19" fmla="*/ 2952957 w 5544176"/>
              <a:gd name="connsiteY19" fmla="*/ 1297896 h 6646910"/>
              <a:gd name="connsiteX20" fmla="*/ 3058268 w 5544176"/>
              <a:gd name="connsiteY20" fmla="*/ 1155778 h 6646910"/>
              <a:gd name="connsiteX21" fmla="*/ 3306706 w 5544176"/>
              <a:gd name="connsiteY21" fmla="*/ 310500 h 6646910"/>
              <a:gd name="connsiteX22" fmla="*/ 3735234 w 5544176"/>
              <a:gd name="connsiteY22" fmla="*/ 107395 h 6646910"/>
              <a:gd name="connsiteX23" fmla="*/ 3828224 w 5544176"/>
              <a:gd name="connsiteY23" fmla="*/ 117624 h 6646910"/>
              <a:gd name="connsiteX24" fmla="*/ 4231180 w 5544176"/>
              <a:gd name="connsiteY24" fmla="*/ 592260 h 6646910"/>
              <a:gd name="connsiteX25" fmla="*/ 3873092 w 5544176"/>
              <a:gd name="connsiteY25" fmla="*/ 1299370 h 6646910"/>
              <a:gd name="connsiteX26" fmla="*/ 4050935 w 5544176"/>
              <a:gd name="connsiteY26" fmla="*/ 1948439 h 6646910"/>
              <a:gd name="connsiteX27" fmla="*/ 5211525 w 5544176"/>
              <a:gd name="connsiteY27" fmla="*/ 2027402 h 6646910"/>
              <a:gd name="connsiteX28" fmla="*/ 5541097 w 5544176"/>
              <a:gd name="connsiteY28" fmla="*/ 2700958 h 6646910"/>
              <a:gd name="connsiteX29" fmla="*/ 5094823 w 5544176"/>
              <a:gd name="connsiteY29" fmla="*/ 3471378 h 6646910"/>
              <a:gd name="connsiteX30" fmla="*/ 5505528 w 5544176"/>
              <a:gd name="connsiteY30" fmla="*/ 4272564 h 6646910"/>
              <a:gd name="connsiteX31" fmla="*/ 5281423 w 5544176"/>
              <a:gd name="connsiteY31" fmla="*/ 4965183 h 6646910"/>
              <a:gd name="connsiteX32" fmla="*/ 4675749 w 5544176"/>
              <a:gd name="connsiteY32" fmla="*/ 5385343 h 6646910"/>
              <a:gd name="connsiteX33" fmla="*/ 4508838 w 5544176"/>
              <a:gd name="connsiteY33" fmla="*/ 6598516 h 6646910"/>
              <a:gd name="connsiteX34" fmla="*/ 4472787 w 5544176"/>
              <a:gd name="connsiteY34" fmla="*/ 6646910 h 6646910"/>
              <a:gd name="connsiteX35" fmla="*/ 3367517 w 5544176"/>
              <a:gd name="connsiteY35" fmla="*/ 6646910 h 6646910"/>
              <a:gd name="connsiteX36" fmla="*/ 2998981 w 5544176"/>
              <a:gd name="connsiteY36" fmla="*/ 6646910 h 6646910"/>
              <a:gd name="connsiteX37" fmla="*/ 2648733 w 5544176"/>
              <a:gd name="connsiteY37" fmla="*/ 6646910 h 6646910"/>
              <a:gd name="connsiteX38" fmla="*/ 0 w 5544176"/>
              <a:gd name="connsiteY38" fmla="*/ 6646910 h 6646910"/>
              <a:gd name="connsiteX39" fmla="*/ 0 w 5544176"/>
              <a:gd name="connsiteY39" fmla="*/ 28222 h 6646910"/>
              <a:gd name="connsiteX40" fmla="*/ 1509522 w 5544176"/>
              <a:gd name="connsiteY40" fmla="*/ 767 h 6646910"/>
              <a:gd name="connsiteX41" fmla="*/ 1986017 w 5544176"/>
              <a:gd name="connsiteY41" fmla="*/ 398066 h 6646910"/>
              <a:gd name="connsiteX42" fmla="*/ 1709217 w 5544176"/>
              <a:gd name="connsiteY42" fmla="*/ 905558 h 6646910"/>
              <a:gd name="connsiteX43" fmla="*/ 1083551 w 5544176"/>
              <a:gd name="connsiteY43" fmla="*/ 529879 h 6646910"/>
              <a:gd name="connsiteX44" fmla="*/ 1366937 w 5544176"/>
              <a:gd name="connsiteY44" fmla="*/ 33390 h 6646910"/>
              <a:gd name="connsiteX45" fmla="*/ 1509522 w 5544176"/>
              <a:gd name="connsiteY45" fmla="*/ 767 h 664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B896CD-8F7C-188D-F70A-278967306310}"/>
              </a:ext>
            </a:extLst>
          </p:cNvPr>
          <p:cNvSpPr>
            <a:spLocks noGrp="1"/>
          </p:cNvSpPr>
          <p:nvPr>
            <p:ph type="title"/>
          </p:nvPr>
        </p:nvSpPr>
        <p:spPr>
          <a:xfrm>
            <a:off x="625452" y="306296"/>
            <a:ext cx="5369169" cy="1570986"/>
          </a:xfrm>
        </p:spPr>
        <p:txBody>
          <a:bodyPr vert="horz" lIns="91440" tIns="45720" rIns="91440" bIns="45720" rtlCol="0" anchor="b">
            <a:normAutofit/>
          </a:bodyPr>
          <a:lstStyle/>
          <a:p>
            <a:pPr>
              <a:lnSpc>
                <a:spcPct val="90000"/>
              </a:lnSpc>
            </a:pPr>
            <a:r>
              <a:rPr lang="en-US" sz="3400" kern="1200" dirty="0">
                <a:solidFill>
                  <a:schemeClr val="tx1"/>
                </a:solidFill>
                <a:latin typeface="+mj-lt"/>
                <a:ea typeface="+mj-ea"/>
                <a:cs typeface="+mj-cs"/>
              </a:rPr>
              <a:t>How does this HLA depletion impact the immune system?</a:t>
            </a:r>
          </a:p>
        </p:txBody>
      </p:sp>
      <p:sp>
        <p:nvSpPr>
          <p:cNvPr id="4" name="TextBox 3">
            <a:extLst>
              <a:ext uri="{FF2B5EF4-FFF2-40B4-BE49-F238E27FC236}">
                <a16:creationId xmlns:a16="http://schemas.microsoft.com/office/drawing/2014/main" id="{070A454F-5812-A491-74E3-AC636BF28550}"/>
              </a:ext>
            </a:extLst>
          </p:cNvPr>
          <p:cNvSpPr txBox="1"/>
          <p:nvPr/>
        </p:nvSpPr>
        <p:spPr>
          <a:xfrm>
            <a:off x="365790" y="2088372"/>
            <a:ext cx="5355276" cy="3636159"/>
          </a:xfrm>
          <a:prstGeom prst="rect">
            <a:avLst/>
          </a:prstGeom>
        </p:spPr>
        <p:txBody>
          <a:bodyPr vert="horz" lIns="91440" tIns="45720" rIns="91440" bIns="45720" rtlCol="0" anchor="t">
            <a:normAutofit/>
          </a:bodyPr>
          <a:lstStyle/>
          <a:p>
            <a:pPr marL="285750">
              <a:spcAft>
                <a:spcPts val="600"/>
              </a:spcAft>
              <a:buClr>
                <a:schemeClr val="accent5"/>
              </a:buClr>
            </a:pPr>
            <a:r>
              <a:rPr lang="en-US" dirty="0">
                <a:effectLst/>
              </a:rPr>
              <a:t>In all kinds of CRC, MHC-I seems to have a lower expression in cancer cells with respect to normal tissue</a:t>
            </a:r>
          </a:p>
          <a:p>
            <a:pPr marL="285750">
              <a:spcAft>
                <a:spcPts val="600"/>
              </a:spcAft>
              <a:buClr>
                <a:schemeClr val="accent5"/>
              </a:buClr>
            </a:pPr>
            <a:endParaRPr lang="en-US" dirty="0"/>
          </a:p>
          <a:p>
            <a:pPr marL="285750">
              <a:spcAft>
                <a:spcPts val="600"/>
              </a:spcAft>
              <a:buClr>
                <a:schemeClr val="accent5"/>
              </a:buClr>
            </a:pPr>
            <a:r>
              <a:rPr lang="en-US" dirty="0">
                <a:effectLst/>
              </a:rPr>
              <a:t>While low levels of MHC-class I seem to correlate with a worse prognosis and overall outcome, total absence of MHC-class I is instead related to a better prognosis, similarly to MHC abundance in cancer cells. This could be due to the recruitment and activation of NK cells. </a:t>
            </a:r>
          </a:p>
          <a:p>
            <a:pPr marL="285750">
              <a:spcAft>
                <a:spcPts val="600"/>
              </a:spcAft>
              <a:buClr>
                <a:schemeClr val="accent5"/>
              </a:buClr>
            </a:pPr>
            <a:endParaRPr lang="en-US" dirty="0"/>
          </a:p>
        </p:txBody>
      </p:sp>
      <p:pic>
        <p:nvPicPr>
          <p:cNvPr id="5" name="Picture 4" descr="A picture containing line, diagram, plot, sketch&#10;&#10;Description automatically generated">
            <a:extLst>
              <a:ext uri="{FF2B5EF4-FFF2-40B4-BE49-F238E27FC236}">
                <a16:creationId xmlns:a16="http://schemas.microsoft.com/office/drawing/2014/main" id="{EA303CCD-B919-FED0-9D1A-3171F05A8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3866" y="2739649"/>
            <a:ext cx="3956501" cy="2828897"/>
          </a:xfrm>
          <a:prstGeom prst="rect">
            <a:avLst/>
          </a:prstGeom>
        </p:spPr>
      </p:pic>
      <p:sp>
        <p:nvSpPr>
          <p:cNvPr id="7" name="TextBox 6">
            <a:extLst>
              <a:ext uri="{FF2B5EF4-FFF2-40B4-BE49-F238E27FC236}">
                <a16:creationId xmlns:a16="http://schemas.microsoft.com/office/drawing/2014/main" id="{846B081F-6A17-65AA-4604-46C1EE18B5A7}"/>
              </a:ext>
            </a:extLst>
          </p:cNvPr>
          <p:cNvSpPr txBox="1"/>
          <p:nvPr/>
        </p:nvSpPr>
        <p:spPr>
          <a:xfrm>
            <a:off x="625452" y="5446581"/>
            <a:ext cx="6099048" cy="1200329"/>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HLA antigen presentation is a consequence of the loss of HLA genes, but is can also be related to loss of b2microglobulin. The loss or mutation of the genes encoding β2m is a highly efficient mechanism for tumor escape</a:t>
            </a:r>
            <a:r>
              <a:rPr lang="en-IT" dirty="0">
                <a:effectLst/>
              </a:rPr>
              <a:t> </a:t>
            </a:r>
            <a:endParaRPr lang="en-IT" dirty="0"/>
          </a:p>
        </p:txBody>
      </p:sp>
    </p:spTree>
    <p:extLst>
      <p:ext uri="{BB962C8B-B14F-4D97-AF65-F5344CB8AC3E}">
        <p14:creationId xmlns:p14="http://schemas.microsoft.com/office/powerpoint/2010/main" val="3320336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8988800-4054-4E60-A352-60CF604AB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1FB661E-0D75-43BF-813D-0FBD5093E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17625" cy="6840668"/>
          </a:xfrm>
          <a:custGeom>
            <a:avLst/>
            <a:gdLst>
              <a:gd name="connsiteX0" fmla="*/ 4958378 w 6317625"/>
              <a:gd name="connsiteY0" fmla="*/ 6031137 h 6840668"/>
              <a:gd name="connsiteX1" fmla="*/ 5305315 w 6317625"/>
              <a:gd name="connsiteY1" fmla="*/ 6282257 h 6840668"/>
              <a:gd name="connsiteX2" fmla="*/ 5065129 w 6317625"/>
              <a:gd name="connsiteY2" fmla="*/ 6696958 h 6840668"/>
              <a:gd name="connsiteX3" fmla="*/ 4650427 w 6317625"/>
              <a:gd name="connsiteY3" fmla="*/ 6456771 h 6840668"/>
              <a:gd name="connsiteX4" fmla="*/ 4890615 w 6317625"/>
              <a:gd name="connsiteY4" fmla="*/ 6042071 h 6840668"/>
              <a:gd name="connsiteX5" fmla="*/ 4958378 w 6317625"/>
              <a:gd name="connsiteY5" fmla="*/ 6031137 h 6840668"/>
              <a:gd name="connsiteX6" fmla="*/ 892226 w 6317625"/>
              <a:gd name="connsiteY6" fmla="*/ 3293470 h 6840668"/>
              <a:gd name="connsiteX7" fmla="*/ 1475080 w 6317625"/>
              <a:gd name="connsiteY7" fmla="*/ 3715351 h 6840668"/>
              <a:gd name="connsiteX8" fmla="*/ 1071567 w 6317625"/>
              <a:gd name="connsiteY8" fmla="*/ 4412048 h 6840668"/>
              <a:gd name="connsiteX9" fmla="*/ 374869 w 6317625"/>
              <a:gd name="connsiteY9" fmla="*/ 4008535 h 6840668"/>
              <a:gd name="connsiteX10" fmla="*/ 778382 w 6317625"/>
              <a:gd name="connsiteY10" fmla="*/ 3311837 h 6840668"/>
              <a:gd name="connsiteX11" fmla="*/ 892226 w 6317625"/>
              <a:gd name="connsiteY11" fmla="*/ 3293470 h 6840668"/>
              <a:gd name="connsiteX12" fmla="*/ 1515375 w 6317625"/>
              <a:gd name="connsiteY12" fmla="*/ 663501 h 6840668"/>
              <a:gd name="connsiteX13" fmla="*/ 1862311 w 6317625"/>
              <a:gd name="connsiteY13" fmla="*/ 914620 h 6840668"/>
              <a:gd name="connsiteX14" fmla="*/ 1622124 w 6317625"/>
              <a:gd name="connsiteY14" fmla="*/ 1329322 h 6840668"/>
              <a:gd name="connsiteX15" fmla="*/ 1207424 w 6317625"/>
              <a:gd name="connsiteY15" fmla="*/ 1089135 h 6840668"/>
              <a:gd name="connsiteX16" fmla="*/ 1447610 w 6317625"/>
              <a:gd name="connsiteY16" fmla="*/ 674434 h 6840668"/>
              <a:gd name="connsiteX17" fmla="*/ 1515375 w 6317625"/>
              <a:gd name="connsiteY17" fmla="*/ 663501 h 6840668"/>
              <a:gd name="connsiteX18" fmla="*/ 2542954 w 6317625"/>
              <a:gd name="connsiteY18" fmla="*/ 0 h 6840668"/>
              <a:gd name="connsiteX19" fmla="*/ 6317625 w 6317625"/>
              <a:gd name="connsiteY19" fmla="*/ 0 h 6840668"/>
              <a:gd name="connsiteX20" fmla="*/ 6317625 w 6317625"/>
              <a:gd name="connsiteY20" fmla="*/ 6840668 h 6840668"/>
              <a:gd name="connsiteX21" fmla="*/ 6230037 w 6317625"/>
              <a:gd name="connsiteY21" fmla="*/ 6814791 h 6840668"/>
              <a:gd name="connsiteX22" fmla="*/ 5013461 w 6317625"/>
              <a:gd name="connsiteY22" fmla="*/ 5538903 h 6840668"/>
              <a:gd name="connsiteX23" fmla="*/ 3720873 w 6317625"/>
              <a:gd name="connsiteY23" fmla="*/ 6063409 h 6840668"/>
              <a:gd name="connsiteX24" fmla="*/ 2775987 w 6317625"/>
              <a:gd name="connsiteY24" fmla="*/ 5162980 h 6840668"/>
              <a:gd name="connsiteX25" fmla="*/ 2210002 w 6317625"/>
              <a:gd name="connsiteY25" fmla="*/ 5455137 h 6840668"/>
              <a:gd name="connsiteX26" fmla="*/ 1437015 w 6317625"/>
              <a:gd name="connsiteY26" fmla="*/ 6401298 h 6840668"/>
              <a:gd name="connsiteX27" fmla="*/ 75055 w 6317625"/>
              <a:gd name="connsiteY27" fmla="*/ 6031719 h 6840668"/>
              <a:gd name="connsiteX28" fmla="*/ 406869 w 6317625"/>
              <a:gd name="connsiteY28" fmla="*/ 4883188 h 6840668"/>
              <a:gd name="connsiteX29" fmla="*/ 1425737 w 6317625"/>
              <a:gd name="connsiteY29" fmla="*/ 4614510 h 6840668"/>
              <a:gd name="connsiteX30" fmla="*/ 2401798 w 6317625"/>
              <a:gd name="connsiteY30" fmla="*/ 3834988 h 6840668"/>
              <a:gd name="connsiteX31" fmla="*/ 1823833 w 6317625"/>
              <a:gd name="connsiteY31" fmla="*/ 3299773 h 6840668"/>
              <a:gd name="connsiteX32" fmla="*/ 964802 w 6317625"/>
              <a:gd name="connsiteY32" fmla="*/ 2659918 h 6840668"/>
              <a:gd name="connsiteX33" fmla="*/ 1218949 w 6317625"/>
              <a:gd name="connsiteY33" fmla="*/ 1977364 h 6840668"/>
              <a:gd name="connsiteX34" fmla="*/ 2387241 w 6317625"/>
              <a:gd name="connsiteY34" fmla="*/ 1909455 h 6840668"/>
              <a:gd name="connsiteX35" fmla="*/ 2947668 w 6317625"/>
              <a:gd name="connsiteY35" fmla="*/ 1386658 h 6840668"/>
              <a:gd name="connsiteX36" fmla="*/ 2498714 w 6317625"/>
              <a:gd name="connsiteY36" fmla="*/ 259434 h 6840668"/>
              <a:gd name="connsiteX37" fmla="*/ 2511421 w 6317625"/>
              <a:gd name="connsiteY37" fmla="*/ 121590 h 684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17625" h="6840668">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2">
            <a:extLst>
              <a:ext uri="{FF2B5EF4-FFF2-40B4-BE49-F238E27FC236}">
                <a16:creationId xmlns:a16="http://schemas.microsoft.com/office/drawing/2014/main" id="{73B8D3D7-808D-F785-685B-3C0F870EE6B0}"/>
              </a:ext>
            </a:extLst>
          </p:cNvPr>
          <p:cNvSpPr txBox="1">
            <a:spLocks/>
          </p:cNvSpPr>
          <p:nvPr/>
        </p:nvSpPr>
        <p:spPr>
          <a:xfrm>
            <a:off x="6317625" y="869114"/>
            <a:ext cx="5486400" cy="446863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Contrarily to HLA genes RNA depletion, the effects of B2M downregulations are more clear. They appear to affect the levels of immune infiltration, rather than affecting activation of immune cells</a:t>
            </a:r>
          </a:p>
          <a:p>
            <a:endParaRPr lang="en-US" sz="1900" dirty="0"/>
          </a:p>
          <a:p>
            <a:endParaRPr lang="en-US" sz="1900" dirty="0"/>
          </a:p>
          <a:p>
            <a:r>
              <a:rPr lang="en-US" sz="1900" dirty="0"/>
              <a:t>This has been confirmed in our TCGA dataset by immune cell deconvolution algorithms. To do that, we first divided the patients in two clusters based on log2ratio. Then, we employed two different deconvolution algorithms.</a:t>
            </a:r>
          </a:p>
          <a:p>
            <a:endParaRPr lang="en-US" sz="1900" dirty="0"/>
          </a:p>
        </p:txBody>
      </p:sp>
      <p:sp>
        <p:nvSpPr>
          <p:cNvPr id="11" name="Title 1">
            <a:extLst>
              <a:ext uri="{FF2B5EF4-FFF2-40B4-BE49-F238E27FC236}">
                <a16:creationId xmlns:a16="http://schemas.microsoft.com/office/drawing/2014/main" id="{A95CA6EB-A65E-4CCC-7D07-8B4867B1137A}"/>
              </a:ext>
            </a:extLst>
          </p:cNvPr>
          <p:cNvSpPr txBox="1">
            <a:spLocks/>
          </p:cNvSpPr>
          <p:nvPr/>
        </p:nvSpPr>
        <p:spPr>
          <a:xfrm>
            <a:off x="224674" y="2391678"/>
            <a:ext cx="4797551" cy="142350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spcAft>
                <a:spcPts val="600"/>
              </a:spcAft>
            </a:pPr>
            <a:r>
              <a:rPr lang="en-US" sz="3100" kern="1200" dirty="0">
                <a:solidFill>
                  <a:schemeClr val="tx1"/>
                </a:solidFill>
                <a:latin typeface="+mj-lt"/>
                <a:ea typeface="+mj-ea"/>
                <a:cs typeface="+mj-cs"/>
              </a:rPr>
              <a:t>What do we know about how this affects the immune system?</a:t>
            </a:r>
          </a:p>
        </p:txBody>
      </p:sp>
    </p:spTree>
    <p:extLst>
      <p:ext uri="{BB962C8B-B14F-4D97-AF65-F5344CB8AC3E}">
        <p14:creationId xmlns:p14="http://schemas.microsoft.com/office/powerpoint/2010/main" val="1846340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52A5B-5810-4130-A3DB-FD2582D05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77B4CB6-64B7-4C1D-B623-F1EC02FCC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937866"/>
          </a:xfrm>
          <a:custGeom>
            <a:avLst/>
            <a:gdLst>
              <a:gd name="connsiteX0" fmla="*/ 8930642 w 12192000"/>
              <a:gd name="connsiteY0" fmla="*/ 5494299 h 5937866"/>
              <a:gd name="connsiteX1" fmla="*/ 9143134 w 12192000"/>
              <a:gd name="connsiteY1" fmla="*/ 5616927 h 5937866"/>
              <a:gd name="connsiteX2" fmla="*/ 9043549 w 12192000"/>
              <a:gd name="connsiteY2" fmla="*/ 5914543 h 5937866"/>
              <a:gd name="connsiteX3" fmla="*/ 8745984 w 12192000"/>
              <a:gd name="connsiteY3" fmla="*/ 5814814 h 5937866"/>
              <a:gd name="connsiteX4" fmla="*/ 8845568 w 12192000"/>
              <a:gd name="connsiteY4" fmla="*/ 5517199 h 5937866"/>
              <a:gd name="connsiteX5" fmla="*/ 8930642 w 12192000"/>
              <a:gd name="connsiteY5" fmla="*/ 5494299 h 5937866"/>
              <a:gd name="connsiteX6" fmla="*/ 9842642 w 12192000"/>
              <a:gd name="connsiteY6" fmla="*/ 4939308 h 5937866"/>
              <a:gd name="connsiteX7" fmla="*/ 10272210 w 12192000"/>
              <a:gd name="connsiteY7" fmla="*/ 5187210 h 5937866"/>
              <a:gd name="connsiteX8" fmla="*/ 10070896 w 12192000"/>
              <a:gd name="connsiteY8" fmla="*/ 5788857 h 5937866"/>
              <a:gd name="connsiteX9" fmla="*/ 9469346 w 12192000"/>
              <a:gd name="connsiteY9" fmla="*/ 5587251 h 5937866"/>
              <a:gd name="connsiteX10" fmla="*/ 9670660 w 12192000"/>
              <a:gd name="connsiteY10" fmla="*/ 4985603 h 5937866"/>
              <a:gd name="connsiteX11" fmla="*/ 9842642 w 12192000"/>
              <a:gd name="connsiteY11" fmla="*/ 4939308 h 5937866"/>
              <a:gd name="connsiteX12" fmla="*/ 0 w 12192000"/>
              <a:gd name="connsiteY12" fmla="*/ 0 h 5937866"/>
              <a:gd name="connsiteX13" fmla="*/ 12188952 w 12192000"/>
              <a:gd name="connsiteY13" fmla="*/ 0 h 5937866"/>
              <a:gd name="connsiteX14" fmla="*/ 12188952 w 12192000"/>
              <a:gd name="connsiteY14" fmla="*/ 1220565 h 5937866"/>
              <a:gd name="connsiteX15" fmla="*/ 12192000 w 12192000"/>
              <a:gd name="connsiteY15" fmla="*/ 1220565 h 5937866"/>
              <a:gd name="connsiteX16" fmla="*/ 12192000 w 12192000"/>
              <a:gd name="connsiteY16" fmla="*/ 4590456 h 5937866"/>
              <a:gd name="connsiteX17" fmla="*/ 12124015 w 12192000"/>
              <a:gd name="connsiteY17" fmla="*/ 4631278 h 5937866"/>
              <a:gd name="connsiteX18" fmla="*/ 11077457 w 12192000"/>
              <a:gd name="connsiteY18" fmla="*/ 4722290 h 5937866"/>
              <a:gd name="connsiteX19" fmla="*/ 9867246 w 12192000"/>
              <a:gd name="connsiteY19" fmla="*/ 4572157 h 5937866"/>
              <a:gd name="connsiteX20" fmla="*/ 8994802 w 12192000"/>
              <a:gd name="connsiteY20" fmla="*/ 5098943 h 5937866"/>
              <a:gd name="connsiteX21" fmla="*/ 6994655 w 12192000"/>
              <a:gd name="connsiteY21" fmla="*/ 5556202 h 5937866"/>
              <a:gd name="connsiteX22" fmla="*/ 6287534 w 12192000"/>
              <a:gd name="connsiteY22" fmla="*/ 4934764 h 5937866"/>
              <a:gd name="connsiteX23" fmla="*/ 4392596 w 12192000"/>
              <a:gd name="connsiteY23" fmla="*/ 4612909 h 5937866"/>
              <a:gd name="connsiteX24" fmla="*/ 3014500 w 12192000"/>
              <a:gd name="connsiteY24" fmla="*/ 5320787 h 5937866"/>
              <a:gd name="connsiteX25" fmla="*/ 86414 w 12192000"/>
              <a:gd name="connsiteY25" fmla="*/ 5123870 h 5937866"/>
              <a:gd name="connsiteX26" fmla="*/ 0 w 12192000"/>
              <a:gd name="connsiteY26" fmla="*/ 5061131 h 5937866"/>
              <a:gd name="connsiteX27" fmla="*/ 0 w 12192000"/>
              <a:gd name="connsiteY27" fmla="*/ 3267075 h 5937866"/>
              <a:gd name="connsiteX28" fmla="*/ 0 w 12192000"/>
              <a:gd name="connsiteY28" fmla="*/ 1220565 h 593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5937866">
                <a:moveTo>
                  <a:pt x="8930642" y="5494299"/>
                </a:moveTo>
                <a:cubicBezTo>
                  <a:pt x="9016941" y="5488946"/>
                  <a:pt x="9102130" y="5534635"/>
                  <a:pt x="9143134" y="5616927"/>
                </a:cubicBezTo>
                <a:cubicBezTo>
                  <a:pt x="9197806" y="5726652"/>
                  <a:pt x="9153221" y="5859898"/>
                  <a:pt x="9043549" y="5914543"/>
                </a:cubicBezTo>
                <a:cubicBezTo>
                  <a:pt x="8933879" y="5969187"/>
                  <a:pt x="8800655" y="5924538"/>
                  <a:pt x="8745984" y="5814814"/>
                </a:cubicBezTo>
                <a:cubicBezTo>
                  <a:pt x="8691311" y="5705090"/>
                  <a:pt x="8735897" y="5571844"/>
                  <a:pt x="8845568" y="5517199"/>
                </a:cubicBezTo>
                <a:cubicBezTo>
                  <a:pt x="8872986" y="5503538"/>
                  <a:pt x="8901875" y="5496082"/>
                  <a:pt x="8930642" y="5494299"/>
                </a:cubicBezTo>
                <a:close/>
                <a:moveTo>
                  <a:pt x="9842642" y="4939308"/>
                </a:moveTo>
                <a:cubicBezTo>
                  <a:pt x="10017101" y="4928488"/>
                  <a:pt x="10189318" y="5020851"/>
                  <a:pt x="10272210" y="5187210"/>
                </a:cubicBezTo>
                <a:cubicBezTo>
                  <a:pt x="10382732" y="5409023"/>
                  <a:pt x="10292600" y="5678390"/>
                  <a:pt x="10070896" y="5788857"/>
                </a:cubicBezTo>
                <a:cubicBezTo>
                  <a:pt x="9849191" y="5899325"/>
                  <a:pt x="9579867" y="5809063"/>
                  <a:pt x="9469346" y="5587251"/>
                </a:cubicBezTo>
                <a:cubicBezTo>
                  <a:pt x="9358824" y="5365438"/>
                  <a:pt x="9448956" y="5096071"/>
                  <a:pt x="9670660" y="4985603"/>
                </a:cubicBezTo>
                <a:cubicBezTo>
                  <a:pt x="9726087" y="4957986"/>
                  <a:pt x="9784490" y="4942914"/>
                  <a:pt x="9842642" y="4939308"/>
                </a:cubicBezTo>
                <a:close/>
                <a:moveTo>
                  <a:pt x="0" y="0"/>
                </a:moveTo>
                <a:lnTo>
                  <a:pt x="12188952" y="0"/>
                </a:lnTo>
                <a:lnTo>
                  <a:pt x="12188952" y="1220565"/>
                </a:lnTo>
                <a:lnTo>
                  <a:pt x="12192000" y="1220565"/>
                </a:lnTo>
                <a:lnTo>
                  <a:pt x="12192000" y="4590456"/>
                </a:lnTo>
                <a:lnTo>
                  <a:pt x="12124015" y="4631278"/>
                </a:lnTo>
                <a:cubicBezTo>
                  <a:pt x="11792041" y="4802103"/>
                  <a:pt x="11443617" y="4797817"/>
                  <a:pt x="11077457" y="4722290"/>
                </a:cubicBezTo>
                <a:cubicBezTo>
                  <a:pt x="10679189" y="4640425"/>
                  <a:pt x="10271734" y="4578846"/>
                  <a:pt x="9867246" y="4572157"/>
                </a:cubicBezTo>
                <a:cubicBezTo>
                  <a:pt x="9492336" y="4566176"/>
                  <a:pt x="9239136" y="4846894"/>
                  <a:pt x="8994802" y="5098943"/>
                </a:cubicBezTo>
                <a:cubicBezTo>
                  <a:pt x="8385954" y="5727243"/>
                  <a:pt x="7695268" y="5911307"/>
                  <a:pt x="6994655" y="5556202"/>
                </a:cubicBezTo>
                <a:cubicBezTo>
                  <a:pt x="6722938" y="5418487"/>
                  <a:pt x="6494843" y="5169191"/>
                  <a:pt x="6287534" y="4934764"/>
                </a:cubicBezTo>
                <a:cubicBezTo>
                  <a:pt x="5731733" y="4306056"/>
                  <a:pt x="5043559" y="4288064"/>
                  <a:pt x="4392596" y="4612909"/>
                </a:cubicBezTo>
                <a:cubicBezTo>
                  <a:pt x="3930423" y="4844432"/>
                  <a:pt x="3492022" y="5129169"/>
                  <a:pt x="3014500" y="5320787"/>
                </a:cubicBezTo>
                <a:cubicBezTo>
                  <a:pt x="1977820" y="5738974"/>
                  <a:pt x="973242" y="5720051"/>
                  <a:pt x="86414" y="5123870"/>
                </a:cubicBezTo>
                <a:lnTo>
                  <a:pt x="0" y="5061131"/>
                </a:lnTo>
                <a:lnTo>
                  <a:pt x="0" y="3267075"/>
                </a:lnTo>
                <a:lnTo>
                  <a:pt x="0" y="12205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68681EA-16E0-DB45-6354-91D1FC488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35" y="-420624"/>
            <a:ext cx="11659681" cy="5441012"/>
          </a:xfrm>
          <a:prstGeom prst="rect">
            <a:avLst/>
          </a:prstGeom>
        </p:spPr>
      </p:pic>
      <p:sp>
        <p:nvSpPr>
          <p:cNvPr id="6" name="TextBox 5">
            <a:extLst>
              <a:ext uri="{FF2B5EF4-FFF2-40B4-BE49-F238E27FC236}">
                <a16:creationId xmlns:a16="http://schemas.microsoft.com/office/drawing/2014/main" id="{B2AF7062-5C4D-9CAD-1849-FBAE4E0C8B4A}"/>
              </a:ext>
            </a:extLst>
          </p:cNvPr>
          <p:cNvSpPr txBox="1"/>
          <p:nvPr/>
        </p:nvSpPr>
        <p:spPr>
          <a:xfrm>
            <a:off x="71414" y="5659269"/>
            <a:ext cx="12046121" cy="1200329"/>
          </a:xfrm>
          <a:prstGeom prst="rect">
            <a:avLst/>
          </a:prstGeom>
          <a:noFill/>
        </p:spPr>
        <p:txBody>
          <a:bodyPr wrap="square">
            <a:spAutoFit/>
          </a:bodyPr>
          <a:lstStyle/>
          <a:p>
            <a:r>
              <a:rPr lang="en-US" sz="1800" kern="100" dirty="0" err="1">
                <a:effectLst/>
                <a:ea typeface="Calibri" panose="020F0502020204030204" pitchFamily="34" charset="0"/>
                <a:cs typeface="Times New Roman" panose="02020603050405020304" pitchFamily="18" charset="0"/>
              </a:rPr>
              <a:t>Xcell</a:t>
            </a:r>
            <a:r>
              <a:rPr lang="en-US" sz="1800" kern="100" dirty="0">
                <a:effectLst/>
                <a:ea typeface="Calibri" panose="020F0502020204030204" pitchFamily="34" charset="0"/>
                <a:cs typeface="Times New Roman" panose="02020603050405020304" pitchFamily="18" charset="0"/>
              </a:rPr>
              <a:t> is a gene signature-based method.</a:t>
            </a:r>
            <a:endParaRPr lang="en-IT" sz="1800" kern="100" dirty="0">
              <a:effectLst/>
              <a:ea typeface="Calibri" panose="020F0502020204030204" pitchFamily="34" charset="0"/>
              <a:cs typeface="Times New Roman" panose="02020603050405020304" pitchFamily="18" charset="0"/>
            </a:endParaRPr>
          </a:p>
          <a:p>
            <a:r>
              <a:rPr lang="en-US" sz="1800" kern="100" dirty="0">
                <a:effectLst/>
                <a:ea typeface="Calibri" panose="020F0502020204030204" pitchFamily="34" charset="0"/>
                <a:cs typeface="Times New Roman" panose="02020603050405020304" pitchFamily="18" charset="0"/>
              </a:rPr>
              <a:t>After running the deconvolution algorithm, results for the 2 classes of B2M expressing patients we compared with t test, and an enrichment score was calculated by logarithm of the ratio between the mean score of each population for each group.</a:t>
            </a:r>
            <a:endParaRPr lang="en-IT" sz="1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645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132E88-411E-A5D7-E05F-521357503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09" y="3591306"/>
            <a:ext cx="6456935" cy="3013141"/>
          </a:xfrm>
          <a:prstGeom prst="rect">
            <a:avLst/>
          </a:prstGeom>
        </p:spPr>
      </p:pic>
      <p:sp>
        <p:nvSpPr>
          <p:cNvPr id="9" name="TextBox 8">
            <a:extLst>
              <a:ext uri="{FF2B5EF4-FFF2-40B4-BE49-F238E27FC236}">
                <a16:creationId xmlns:a16="http://schemas.microsoft.com/office/drawing/2014/main" id="{64F26301-557D-359B-C390-BCFF2AA4949F}"/>
              </a:ext>
            </a:extLst>
          </p:cNvPr>
          <p:cNvSpPr txBox="1"/>
          <p:nvPr/>
        </p:nvSpPr>
        <p:spPr>
          <a:xfrm>
            <a:off x="6096000" y="451985"/>
            <a:ext cx="6099048" cy="3139321"/>
          </a:xfrm>
          <a:prstGeom prst="rect">
            <a:avLst/>
          </a:prstGeom>
          <a:noFill/>
        </p:spPr>
        <p:txBody>
          <a:bodyPr wrap="square">
            <a:spAutoFit/>
          </a:bodyPr>
          <a:lstStyle/>
          <a:p>
            <a:r>
              <a:rPr lang="en-US" sz="1800" kern="100" dirty="0">
                <a:effectLst/>
                <a:ea typeface="Calibri" panose="020F0502020204030204" pitchFamily="34" charset="0"/>
                <a:cs typeface="Times New Roman" panose="02020603050405020304" pitchFamily="18" charset="0"/>
              </a:rPr>
              <a:t>To validate and compare results with different deconvolution algorithms, we tried using FARDEEP,  a linear deconvolution model. </a:t>
            </a:r>
          </a:p>
          <a:p>
            <a:r>
              <a:rPr lang="en-US" sz="1800" kern="100" dirty="0">
                <a:effectLst/>
                <a:ea typeface="Calibri" panose="020F0502020204030204" pitchFamily="34" charset="0"/>
                <a:cs typeface="Times New Roman" panose="02020603050405020304" pitchFamily="18" charset="0"/>
              </a:rPr>
              <a:t>To reduce noise in the tumor gene expression datasets, FARDEEP utilizes an adaptive least trimmed square to automatically detect and remove outliers before estimating the cell compositions.</a:t>
            </a:r>
            <a:endParaRPr lang="en-IT" sz="1800" kern="100" dirty="0">
              <a:effectLst/>
              <a:ea typeface="Calibri" panose="020F0502020204030204" pitchFamily="34" charset="0"/>
              <a:cs typeface="Times New Roman" panose="02020603050405020304" pitchFamily="18" charset="0"/>
            </a:endParaRPr>
          </a:p>
          <a:p>
            <a:endParaRPr lang="en-US" sz="1800" kern="100" dirty="0">
              <a:effectLst/>
              <a:ea typeface="Calibri" panose="020F0502020204030204" pitchFamily="34" charset="0"/>
              <a:cs typeface="Times New Roman" panose="02020603050405020304" pitchFamily="18" charset="0"/>
            </a:endParaRPr>
          </a:p>
          <a:p>
            <a:r>
              <a:rPr lang="en-US" sz="1800" kern="100" dirty="0">
                <a:effectLst/>
                <a:ea typeface="Calibri" panose="020F0502020204030204" pitchFamily="34" charset="0"/>
                <a:cs typeface="Times New Roman" panose="02020603050405020304" pitchFamily="18" charset="0"/>
              </a:rPr>
              <a:t>While with FARDEEP we obtain less significative results, The method is concordant on the depletion of the immune cells.</a:t>
            </a:r>
            <a:endParaRPr lang="en-IT" sz="1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3122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3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0CF01B-1170-4CE9-8EF2-643C86A0B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017BB4EB-2DAE-4259-ACB3-A6721CD19D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850830" cy="6858000"/>
            <a:chOff x="0" y="0"/>
            <a:chExt cx="4850830" cy="6858000"/>
          </a:xfrm>
        </p:grpSpPr>
        <p:sp>
          <p:nvSpPr>
            <p:cNvPr id="39" name="Freeform: Shape 38">
              <a:extLst>
                <a:ext uri="{FF2B5EF4-FFF2-40B4-BE49-F238E27FC236}">
                  <a16:creationId xmlns:a16="http://schemas.microsoft.com/office/drawing/2014/main" id="{705A3D6B-FDA2-48E5-9785-C586DFEBB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305670" cy="3646032"/>
            </a:xfrm>
            <a:custGeom>
              <a:avLst/>
              <a:gdLst>
                <a:gd name="connsiteX0" fmla="*/ 2092838 w 4523394"/>
                <a:gd name="connsiteY0" fmla="*/ 3063020 h 3830400"/>
                <a:gd name="connsiteX1" fmla="*/ 2343161 w 4523394"/>
                <a:gd name="connsiteY1" fmla="*/ 3219444 h 3830400"/>
                <a:gd name="connsiteX2" fmla="*/ 2228118 w 4523394"/>
                <a:gd name="connsiteY2" fmla="*/ 3648794 h 3830400"/>
                <a:gd name="connsiteX3" fmla="*/ 1798766 w 4523394"/>
                <a:gd name="connsiteY3" fmla="*/ 3533750 h 3830400"/>
                <a:gd name="connsiteX4" fmla="*/ 1913810 w 4523394"/>
                <a:gd name="connsiteY4" fmla="*/ 3104399 h 3830400"/>
                <a:gd name="connsiteX5" fmla="*/ 2092838 w 4523394"/>
                <a:gd name="connsiteY5" fmla="*/ 3063020 h 3830400"/>
                <a:gd name="connsiteX6" fmla="*/ 4021903 w 4523394"/>
                <a:gd name="connsiteY6" fmla="*/ 1290343 h 3830400"/>
                <a:gd name="connsiteX7" fmla="*/ 4399099 w 4523394"/>
                <a:gd name="connsiteY7" fmla="*/ 1526047 h 3830400"/>
                <a:gd name="connsiteX8" fmla="*/ 4225746 w 4523394"/>
                <a:gd name="connsiteY8" fmla="*/ 2173007 h 3830400"/>
                <a:gd name="connsiteX9" fmla="*/ 3578786 w 4523394"/>
                <a:gd name="connsiteY9" fmla="*/ 1999655 h 3830400"/>
                <a:gd name="connsiteX10" fmla="*/ 3752138 w 4523394"/>
                <a:gd name="connsiteY10" fmla="*/ 1352694 h 3830400"/>
                <a:gd name="connsiteX11" fmla="*/ 4021903 w 4523394"/>
                <a:gd name="connsiteY11" fmla="*/ 1290343 h 3830400"/>
                <a:gd name="connsiteX12" fmla="*/ 0 w 4523394"/>
                <a:gd name="connsiteY12" fmla="*/ 0 h 3830400"/>
                <a:gd name="connsiteX13" fmla="*/ 4496979 w 4523394"/>
                <a:gd name="connsiteY13" fmla="*/ 0 h 3830400"/>
                <a:gd name="connsiteX14" fmla="*/ 4503678 w 4523394"/>
                <a:gd name="connsiteY14" fmla="*/ 25146 h 3830400"/>
                <a:gd name="connsiteX15" fmla="*/ 4424081 w 4523394"/>
                <a:gd name="connsiteY15" fmla="*/ 648848 h 3830400"/>
                <a:gd name="connsiteX16" fmla="*/ 3172963 w 4523394"/>
                <a:gd name="connsiteY16" fmla="*/ 1488410 h 3830400"/>
                <a:gd name="connsiteX17" fmla="*/ 3391126 w 4523394"/>
                <a:gd name="connsiteY17" fmla="*/ 2327151 h 3830400"/>
                <a:gd name="connsiteX18" fmla="*/ 4247887 w 4523394"/>
                <a:gd name="connsiteY18" fmla="*/ 2883393 h 3830400"/>
                <a:gd name="connsiteX19" fmla="*/ 4101114 w 4523394"/>
                <a:gd name="connsiteY19" fmla="*/ 3673646 h 3830400"/>
                <a:gd name="connsiteX20" fmla="*/ 4003376 w 4523394"/>
                <a:gd name="connsiteY20" fmla="*/ 3745292 h 3830400"/>
                <a:gd name="connsiteX21" fmla="*/ 4003825 w 4523394"/>
                <a:gd name="connsiteY21" fmla="*/ 3745865 h 3830400"/>
                <a:gd name="connsiteX22" fmla="*/ 3392396 w 4523394"/>
                <a:gd name="connsiteY22" fmla="*/ 3797004 h 3830400"/>
                <a:gd name="connsiteX23" fmla="*/ 2569691 w 4523394"/>
                <a:gd name="connsiteY23" fmla="*/ 3015770 h 3830400"/>
                <a:gd name="connsiteX24" fmla="*/ 1724277 w 4523394"/>
                <a:gd name="connsiteY24" fmla="*/ 2873737 h 3830400"/>
                <a:gd name="connsiteX25" fmla="*/ 523060 w 4523394"/>
                <a:gd name="connsiteY25" fmla="*/ 3653103 h 3830400"/>
                <a:gd name="connsiteX26" fmla="*/ 8341 w 4523394"/>
                <a:gd name="connsiteY26" fmla="*/ 3554360 h 3830400"/>
                <a:gd name="connsiteX27" fmla="*/ 0 w 4523394"/>
                <a:gd name="connsiteY27" fmla="*/ 3549611 h 38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23394" h="3830400">
                  <a:moveTo>
                    <a:pt x="2092838" y="3063020"/>
                  </a:moveTo>
                  <a:cubicBezTo>
                    <a:pt x="2193485" y="3070133"/>
                    <a:pt x="2288915" y="3125487"/>
                    <a:pt x="2343161" y="3219444"/>
                  </a:cubicBezTo>
                  <a:cubicBezTo>
                    <a:pt x="2429954" y="3369774"/>
                    <a:pt x="2378449" y="3562000"/>
                    <a:pt x="2228118" y="3648794"/>
                  </a:cubicBezTo>
                  <a:cubicBezTo>
                    <a:pt x="2077786" y="3735588"/>
                    <a:pt x="1885559" y="3684081"/>
                    <a:pt x="1798766" y="3533750"/>
                  </a:cubicBezTo>
                  <a:cubicBezTo>
                    <a:pt x="1711974" y="3383419"/>
                    <a:pt x="1763479" y="3191193"/>
                    <a:pt x="1913810" y="3104399"/>
                  </a:cubicBezTo>
                  <a:cubicBezTo>
                    <a:pt x="1970185" y="3071852"/>
                    <a:pt x="2032451" y="3058753"/>
                    <a:pt x="2092838" y="3063020"/>
                  </a:cubicBezTo>
                  <a:close/>
                  <a:moveTo>
                    <a:pt x="4021903" y="1290343"/>
                  </a:moveTo>
                  <a:cubicBezTo>
                    <a:pt x="4173560" y="1301062"/>
                    <a:pt x="4317359" y="1384470"/>
                    <a:pt x="4399099" y="1526047"/>
                  </a:cubicBezTo>
                  <a:cubicBezTo>
                    <a:pt x="4529882" y="1752570"/>
                    <a:pt x="4452269" y="2042224"/>
                    <a:pt x="4225746" y="2173007"/>
                  </a:cubicBezTo>
                  <a:cubicBezTo>
                    <a:pt x="3999223" y="2303790"/>
                    <a:pt x="3709569" y="2226178"/>
                    <a:pt x="3578786" y="1999655"/>
                  </a:cubicBezTo>
                  <a:cubicBezTo>
                    <a:pt x="3448003" y="1773132"/>
                    <a:pt x="3525615" y="1483478"/>
                    <a:pt x="3752138" y="1352694"/>
                  </a:cubicBezTo>
                  <a:cubicBezTo>
                    <a:pt x="3837084" y="1303651"/>
                    <a:pt x="3930908" y="1283912"/>
                    <a:pt x="4021903" y="1290343"/>
                  </a:cubicBezTo>
                  <a:close/>
                  <a:moveTo>
                    <a:pt x="0" y="0"/>
                  </a:moveTo>
                  <a:lnTo>
                    <a:pt x="4496979" y="0"/>
                  </a:lnTo>
                  <a:lnTo>
                    <a:pt x="4503678" y="25146"/>
                  </a:lnTo>
                  <a:cubicBezTo>
                    <a:pt x="4545364" y="235150"/>
                    <a:pt x="4521916" y="466040"/>
                    <a:pt x="4424081" y="648848"/>
                  </a:cubicBezTo>
                  <a:cubicBezTo>
                    <a:pt x="4135114" y="1187460"/>
                    <a:pt x="3356321" y="1009462"/>
                    <a:pt x="3172963" y="1488410"/>
                  </a:cubicBezTo>
                  <a:cubicBezTo>
                    <a:pt x="3063420" y="1774578"/>
                    <a:pt x="3226876" y="2135329"/>
                    <a:pt x="3391126" y="2327151"/>
                  </a:cubicBezTo>
                  <a:cubicBezTo>
                    <a:pt x="3703899" y="2692408"/>
                    <a:pt x="4080095" y="2564143"/>
                    <a:pt x="4247887" y="2883393"/>
                  </a:cubicBezTo>
                  <a:cubicBezTo>
                    <a:pt x="4372467" y="3120590"/>
                    <a:pt x="4314876" y="3477586"/>
                    <a:pt x="4101114" y="3673646"/>
                  </a:cubicBezTo>
                  <a:cubicBezTo>
                    <a:pt x="4071248" y="3700994"/>
                    <a:pt x="4038507" y="3725009"/>
                    <a:pt x="4003376" y="3745292"/>
                  </a:cubicBezTo>
                  <a:lnTo>
                    <a:pt x="4003825" y="3745865"/>
                  </a:lnTo>
                  <a:cubicBezTo>
                    <a:pt x="3767079" y="3882551"/>
                    <a:pt x="3480891" y="3817248"/>
                    <a:pt x="3392396" y="3797004"/>
                  </a:cubicBezTo>
                  <a:cubicBezTo>
                    <a:pt x="2974033" y="3701486"/>
                    <a:pt x="3010744" y="3267137"/>
                    <a:pt x="2569691" y="3015770"/>
                  </a:cubicBezTo>
                  <a:cubicBezTo>
                    <a:pt x="2538732" y="2997977"/>
                    <a:pt x="2156724" y="2787303"/>
                    <a:pt x="1724277" y="2873737"/>
                  </a:cubicBezTo>
                  <a:cubicBezTo>
                    <a:pt x="1105663" y="2997269"/>
                    <a:pt x="1057399" y="3593444"/>
                    <a:pt x="523060" y="3653103"/>
                  </a:cubicBezTo>
                  <a:cubicBezTo>
                    <a:pt x="354178" y="3671957"/>
                    <a:pt x="170589" y="3633468"/>
                    <a:pt x="8341" y="3554360"/>
                  </a:cubicBezTo>
                  <a:lnTo>
                    <a:pt x="0" y="354961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907999E1-A438-4253-A050-626E9F2D1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3919858"/>
              <a:ext cx="4850830" cy="2938142"/>
            </a:xfrm>
            <a:custGeom>
              <a:avLst/>
              <a:gdLst>
                <a:gd name="connsiteX0" fmla="*/ 1317554 w 6051230"/>
                <a:gd name="connsiteY0" fmla="*/ 241852 h 3395870"/>
                <a:gd name="connsiteX1" fmla="*/ 1738974 w 6051230"/>
                <a:gd name="connsiteY1" fmla="*/ 663272 h 3395870"/>
                <a:gd name="connsiteX2" fmla="*/ 1317554 w 6051230"/>
                <a:gd name="connsiteY2" fmla="*/ 1084692 h 3395870"/>
                <a:gd name="connsiteX3" fmla="*/ 896135 w 6051230"/>
                <a:gd name="connsiteY3" fmla="*/ 663272 h 3395870"/>
                <a:gd name="connsiteX4" fmla="*/ 1317554 w 6051230"/>
                <a:gd name="connsiteY4" fmla="*/ 241852 h 3395870"/>
                <a:gd name="connsiteX5" fmla="*/ 5744951 w 6051230"/>
                <a:gd name="connsiteY5" fmla="*/ 25092 h 3395870"/>
                <a:gd name="connsiteX6" fmla="*/ 5853136 w 6051230"/>
                <a:gd name="connsiteY6" fmla="*/ 38157 h 3395870"/>
                <a:gd name="connsiteX7" fmla="*/ 5986405 w 6051230"/>
                <a:gd name="connsiteY7" fmla="*/ 82706 h 3395870"/>
                <a:gd name="connsiteX8" fmla="*/ 6051230 w 6051230"/>
                <a:gd name="connsiteY8" fmla="*/ 119975 h 3395870"/>
                <a:gd name="connsiteX9" fmla="*/ 6051230 w 6051230"/>
                <a:gd name="connsiteY9" fmla="*/ 3395870 h 3395870"/>
                <a:gd name="connsiteX10" fmla="*/ 656731 w 6051230"/>
                <a:gd name="connsiteY10" fmla="*/ 3395870 h 3395870"/>
                <a:gd name="connsiteX11" fmla="*/ 653211 w 6051230"/>
                <a:gd name="connsiteY11" fmla="*/ 3385085 h 3395870"/>
                <a:gd name="connsiteX12" fmla="*/ 364 w 6051230"/>
                <a:gd name="connsiteY12" fmla="*/ 2254809 h 3395870"/>
                <a:gd name="connsiteX13" fmla="*/ 556515 w 6051230"/>
                <a:gd name="connsiteY13" fmla="*/ 1423552 h 3395870"/>
                <a:gd name="connsiteX14" fmla="*/ 1745273 w 6051230"/>
                <a:gd name="connsiteY14" fmla="*/ 1427778 h 3395870"/>
                <a:gd name="connsiteX15" fmla="*/ 2394059 w 6051230"/>
                <a:gd name="connsiteY15" fmla="*/ 417033 h 3395870"/>
                <a:gd name="connsiteX16" fmla="*/ 3343283 w 6051230"/>
                <a:gd name="connsiteY16" fmla="*/ 215877 h 3395870"/>
                <a:gd name="connsiteX17" fmla="*/ 4234022 w 6051230"/>
                <a:gd name="connsiteY17" fmla="*/ 639120 h 3395870"/>
                <a:gd name="connsiteX18" fmla="*/ 5744951 w 6051230"/>
                <a:gd name="connsiteY18" fmla="*/ 25092 h 3395870"/>
                <a:gd name="connsiteX19" fmla="*/ 4359592 w 6051230"/>
                <a:gd name="connsiteY19" fmla="*/ 0 h 3395870"/>
                <a:gd name="connsiteX20" fmla="*/ 4601444 w 6051230"/>
                <a:gd name="connsiteY20" fmla="*/ 241852 h 3395870"/>
                <a:gd name="connsiteX21" fmla="*/ 4359592 w 6051230"/>
                <a:gd name="connsiteY21" fmla="*/ 483704 h 3395870"/>
                <a:gd name="connsiteX22" fmla="*/ 4117740 w 6051230"/>
                <a:gd name="connsiteY22" fmla="*/ 241852 h 3395870"/>
                <a:gd name="connsiteX23" fmla="*/ 4359592 w 6051230"/>
                <a:gd name="connsiteY23" fmla="*/ 0 h 339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51230" h="3395870">
                  <a:moveTo>
                    <a:pt x="1317554" y="241852"/>
                  </a:moveTo>
                  <a:cubicBezTo>
                    <a:pt x="1550298" y="241852"/>
                    <a:pt x="1738974" y="430528"/>
                    <a:pt x="1738974" y="663272"/>
                  </a:cubicBezTo>
                  <a:cubicBezTo>
                    <a:pt x="1738974" y="896016"/>
                    <a:pt x="1550298" y="1084692"/>
                    <a:pt x="1317554" y="1084692"/>
                  </a:cubicBezTo>
                  <a:cubicBezTo>
                    <a:pt x="1084811" y="1084692"/>
                    <a:pt x="896135" y="896016"/>
                    <a:pt x="896135" y="663272"/>
                  </a:cubicBezTo>
                  <a:cubicBezTo>
                    <a:pt x="896135" y="430528"/>
                    <a:pt x="1084811" y="241852"/>
                    <a:pt x="1317554" y="241852"/>
                  </a:cubicBezTo>
                  <a:close/>
                  <a:moveTo>
                    <a:pt x="5744951" y="25092"/>
                  </a:moveTo>
                  <a:cubicBezTo>
                    <a:pt x="5780114" y="26000"/>
                    <a:pt x="5816126" y="30200"/>
                    <a:pt x="5853136" y="38157"/>
                  </a:cubicBezTo>
                  <a:cubicBezTo>
                    <a:pt x="5898808" y="47996"/>
                    <a:pt x="5943333" y="63096"/>
                    <a:pt x="5986405" y="82706"/>
                  </a:cubicBezTo>
                  <a:lnTo>
                    <a:pt x="6051230" y="119975"/>
                  </a:lnTo>
                  <a:lnTo>
                    <a:pt x="6051230" y="3395870"/>
                  </a:lnTo>
                  <a:lnTo>
                    <a:pt x="656731" y="3395870"/>
                  </a:lnTo>
                  <a:lnTo>
                    <a:pt x="653211" y="3385085"/>
                  </a:lnTo>
                  <a:cubicBezTo>
                    <a:pt x="502956" y="3025600"/>
                    <a:pt x="-15658" y="2768546"/>
                    <a:pt x="364" y="2254809"/>
                  </a:cubicBezTo>
                  <a:cubicBezTo>
                    <a:pt x="11420" y="1911642"/>
                    <a:pt x="256854" y="1556695"/>
                    <a:pt x="556515" y="1423552"/>
                  </a:cubicBezTo>
                  <a:cubicBezTo>
                    <a:pt x="1016167" y="1219697"/>
                    <a:pt x="1362083" y="1643227"/>
                    <a:pt x="1745273" y="1427778"/>
                  </a:cubicBezTo>
                  <a:cubicBezTo>
                    <a:pt x="2063249" y="1248992"/>
                    <a:pt x="2013979" y="769367"/>
                    <a:pt x="2394059" y="417033"/>
                  </a:cubicBezTo>
                  <a:cubicBezTo>
                    <a:pt x="2678165" y="153583"/>
                    <a:pt x="2991680" y="174868"/>
                    <a:pt x="3343283" y="215877"/>
                  </a:cubicBezTo>
                  <a:cubicBezTo>
                    <a:pt x="3818364" y="271483"/>
                    <a:pt x="3830460" y="577169"/>
                    <a:pt x="4234022" y="639120"/>
                  </a:cubicBezTo>
                  <a:cubicBezTo>
                    <a:pt x="4881024" y="738546"/>
                    <a:pt x="5217500" y="11468"/>
                    <a:pt x="5744951" y="25092"/>
                  </a:cubicBezTo>
                  <a:close/>
                  <a:moveTo>
                    <a:pt x="4359592" y="0"/>
                  </a:moveTo>
                  <a:cubicBezTo>
                    <a:pt x="4493163" y="0"/>
                    <a:pt x="4601444" y="108281"/>
                    <a:pt x="4601444" y="241852"/>
                  </a:cubicBezTo>
                  <a:cubicBezTo>
                    <a:pt x="4601444" y="375423"/>
                    <a:pt x="4493163" y="483704"/>
                    <a:pt x="4359592" y="483704"/>
                  </a:cubicBezTo>
                  <a:cubicBezTo>
                    <a:pt x="4226021" y="483704"/>
                    <a:pt x="4117740" y="375423"/>
                    <a:pt x="4117740" y="241852"/>
                  </a:cubicBezTo>
                  <a:cubicBezTo>
                    <a:pt x="4117740" y="108281"/>
                    <a:pt x="4226021" y="0"/>
                    <a:pt x="43595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7" name="TextBox 6">
            <a:extLst>
              <a:ext uri="{FF2B5EF4-FFF2-40B4-BE49-F238E27FC236}">
                <a16:creationId xmlns:a16="http://schemas.microsoft.com/office/drawing/2014/main" id="{E66BA6B6-6BF4-2443-9AB4-2092C7E719F2}"/>
              </a:ext>
            </a:extLst>
          </p:cNvPr>
          <p:cNvSpPr txBox="1"/>
          <p:nvPr/>
        </p:nvSpPr>
        <p:spPr>
          <a:xfrm>
            <a:off x="272580" y="5185821"/>
            <a:ext cx="4305670" cy="1672179"/>
          </a:xfrm>
          <a:prstGeom prst="rect">
            <a:avLst/>
          </a:prstGeom>
        </p:spPr>
        <p:txBody>
          <a:bodyPr vert="horz" lIns="91440" tIns="45720" rIns="91440" bIns="45720" rtlCol="0">
            <a:normAutofit/>
          </a:bodyPr>
          <a:lstStyle/>
          <a:p>
            <a:pPr>
              <a:lnSpc>
                <a:spcPct val="110000"/>
              </a:lnSpc>
              <a:spcAft>
                <a:spcPts val="600"/>
              </a:spcAft>
              <a:buClr>
                <a:schemeClr val="accent5"/>
              </a:buClr>
            </a:pPr>
            <a:r>
              <a:rPr lang="en-US" dirty="0"/>
              <a:t>While a lower B2M expression is more common in MSS tumors, CRIS C, D and E, its expression does not  display significative variation in CRIS D with respect to other classes</a:t>
            </a:r>
          </a:p>
        </p:txBody>
      </p:sp>
      <p:pic>
        <p:nvPicPr>
          <p:cNvPr id="13" name="Picture 12">
            <a:extLst>
              <a:ext uri="{FF2B5EF4-FFF2-40B4-BE49-F238E27FC236}">
                <a16:creationId xmlns:a16="http://schemas.microsoft.com/office/drawing/2014/main" id="{67290208-321C-C94C-F6FB-469016F898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4030" y="4376775"/>
            <a:ext cx="2759394" cy="2366180"/>
          </a:xfrm>
          <a:prstGeom prst="rect">
            <a:avLst/>
          </a:prstGeom>
        </p:spPr>
      </p:pic>
      <p:pic>
        <p:nvPicPr>
          <p:cNvPr id="15" name="Picture 14">
            <a:extLst>
              <a:ext uri="{FF2B5EF4-FFF2-40B4-BE49-F238E27FC236}">
                <a16:creationId xmlns:a16="http://schemas.microsoft.com/office/drawing/2014/main" id="{91819157-199A-7592-07E6-D4782A1CD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7912" y="571302"/>
            <a:ext cx="3943165" cy="3872682"/>
          </a:xfrm>
          <a:prstGeom prst="rect">
            <a:avLst/>
          </a:prstGeom>
        </p:spPr>
      </p:pic>
      <p:sp>
        <p:nvSpPr>
          <p:cNvPr id="17" name="Title 1">
            <a:extLst>
              <a:ext uri="{FF2B5EF4-FFF2-40B4-BE49-F238E27FC236}">
                <a16:creationId xmlns:a16="http://schemas.microsoft.com/office/drawing/2014/main" id="{74A7B4C0-5922-11DA-40CC-36B6A7614640}"/>
              </a:ext>
            </a:extLst>
          </p:cNvPr>
          <p:cNvSpPr txBox="1">
            <a:spLocks/>
          </p:cNvSpPr>
          <p:nvPr/>
        </p:nvSpPr>
        <p:spPr>
          <a:xfrm>
            <a:off x="130923" y="0"/>
            <a:ext cx="3183701" cy="2046423"/>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pPr>
            <a:r>
              <a:rPr lang="en-US" sz="3200" dirty="0"/>
              <a:t>Could this be happening by depletion of high levels of HLA genes ?</a:t>
            </a:r>
          </a:p>
        </p:txBody>
      </p:sp>
      <p:pic>
        <p:nvPicPr>
          <p:cNvPr id="20" name="Picture 19">
            <a:extLst>
              <a:ext uri="{FF2B5EF4-FFF2-40B4-BE49-F238E27FC236}">
                <a16:creationId xmlns:a16="http://schemas.microsoft.com/office/drawing/2014/main" id="{356D7D7C-9CEE-EF5F-8ED9-C26AE77665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0830" y="626845"/>
            <a:ext cx="3023544" cy="2802155"/>
          </a:xfrm>
          <a:prstGeom prst="rect">
            <a:avLst/>
          </a:prstGeom>
        </p:spPr>
      </p:pic>
      <p:pic>
        <p:nvPicPr>
          <p:cNvPr id="24" name="Picture 23">
            <a:extLst>
              <a:ext uri="{FF2B5EF4-FFF2-40B4-BE49-F238E27FC236}">
                <a16:creationId xmlns:a16="http://schemas.microsoft.com/office/drawing/2014/main" id="{C1585FB0-999F-6960-3266-276E80443375}"/>
              </a:ext>
            </a:extLst>
          </p:cNvPr>
          <p:cNvPicPr>
            <a:picLocks noChangeAspect="1"/>
          </p:cNvPicPr>
          <p:nvPr/>
        </p:nvPicPr>
        <p:blipFill>
          <a:blip r:embed="rId5"/>
          <a:stretch>
            <a:fillRect/>
          </a:stretch>
        </p:blipFill>
        <p:spPr>
          <a:xfrm>
            <a:off x="4869666" y="3582603"/>
            <a:ext cx="3520826" cy="3520826"/>
          </a:xfrm>
          <a:prstGeom prst="rect">
            <a:avLst/>
          </a:prstGeom>
        </p:spPr>
      </p:pic>
    </p:spTree>
    <p:extLst>
      <p:ext uri="{BB962C8B-B14F-4D97-AF65-F5344CB8AC3E}">
        <p14:creationId xmlns:p14="http://schemas.microsoft.com/office/powerpoint/2010/main" val="354254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Rectangle 26">
            <a:extLst>
              <a:ext uri="{FF2B5EF4-FFF2-40B4-BE49-F238E27FC236}">
                <a16:creationId xmlns:a16="http://schemas.microsoft.com/office/drawing/2014/main" id="{087C4FDF-D217-4821-A221-1C752E3F3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9" name="Rectangle 28">
            <a:extLst>
              <a:ext uri="{FF2B5EF4-FFF2-40B4-BE49-F238E27FC236}">
                <a16:creationId xmlns:a16="http://schemas.microsoft.com/office/drawing/2014/main" id="{12C75CB5-D62C-410A-9B85-22367B68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B23D5574-8E19-4607-A618-0678D0EBD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AEF1F7-504B-1397-C6F9-A87E63A95C25}"/>
              </a:ext>
            </a:extLst>
          </p:cNvPr>
          <p:cNvSpPr>
            <a:spLocks noGrp="1"/>
          </p:cNvSpPr>
          <p:nvPr>
            <p:ph type="title"/>
          </p:nvPr>
        </p:nvSpPr>
        <p:spPr>
          <a:xfrm>
            <a:off x="304478" y="1617215"/>
            <a:ext cx="5145024" cy="807057"/>
          </a:xfrm>
        </p:spPr>
        <p:txBody>
          <a:bodyPr vert="horz" lIns="91440" tIns="45720" rIns="91440" bIns="45720" rtlCol="0" anchor="b">
            <a:normAutofit fontScale="90000"/>
          </a:bodyPr>
          <a:lstStyle/>
          <a:p>
            <a:pPr>
              <a:lnSpc>
                <a:spcPct val="90000"/>
              </a:lnSpc>
            </a:pPr>
            <a:r>
              <a:rPr lang="en-US" sz="3800" dirty="0"/>
              <a:t>Hence, what is the relationship between CRIS D and the immune system ?</a:t>
            </a:r>
          </a:p>
        </p:txBody>
      </p:sp>
      <p:pic>
        <p:nvPicPr>
          <p:cNvPr id="13" name="Picture 12">
            <a:extLst>
              <a:ext uri="{FF2B5EF4-FFF2-40B4-BE49-F238E27FC236}">
                <a16:creationId xmlns:a16="http://schemas.microsoft.com/office/drawing/2014/main" id="{4BE886DB-F071-A3E0-4652-AEA3A9DE0091}"/>
              </a:ext>
            </a:extLst>
          </p:cNvPr>
          <p:cNvPicPr>
            <a:picLocks noChangeAspect="1"/>
          </p:cNvPicPr>
          <p:nvPr/>
        </p:nvPicPr>
        <p:blipFill>
          <a:blip r:embed="rId2"/>
          <a:stretch>
            <a:fillRect/>
          </a:stretch>
        </p:blipFill>
        <p:spPr>
          <a:xfrm>
            <a:off x="5760719" y="4323799"/>
            <a:ext cx="6648106" cy="3102449"/>
          </a:xfrm>
          <a:prstGeom prst="rect">
            <a:avLst/>
          </a:prstGeom>
        </p:spPr>
      </p:pic>
      <p:pic>
        <p:nvPicPr>
          <p:cNvPr id="17" name="Picture 16">
            <a:extLst>
              <a:ext uri="{FF2B5EF4-FFF2-40B4-BE49-F238E27FC236}">
                <a16:creationId xmlns:a16="http://schemas.microsoft.com/office/drawing/2014/main" id="{1ED49EC8-9BF1-044F-7610-DF9C33943456}"/>
              </a:ext>
            </a:extLst>
          </p:cNvPr>
          <p:cNvPicPr>
            <a:picLocks noChangeAspect="1"/>
          </p:cNvPicPr>
          <p:nvPr/>
        </p:nvPicPr>
        <p:blipFill>
          <a:blip r:embed="rId3"/>
          <a:stretch>
            <a:fillRect/>
          </a:stretch>
        </p:blipFill>
        <p:spPr>
          <a:xfrm>
            <a:off x="5760720" y="873048"/>
            <a:ext cx="6648104" cy="3102449"/>
          </a:xfrm>
          <a:prstGeom prst="rect">
            <a:avLst/>
          </a:prstGeom>
        </p:spPr>
      </p:pic>
      <p:sp>
        <p:nvSpPr>
          <p:cNvPr id="20" name="TextBox 19">
            <a:extLst>
              <a:ext uri="{FF2B5EF4-FFF2-40B4-BE49-F238E27FC236}">
                <a16:creationId xmlns:a16="http://schemas.microsoft.com/office/drawing/2014/main" id="{34434CB5-9745-42BE-C6D3-EAA1936C06C2}"/>
              </a:ext>
            </a:extLst>
          </p:cNvPr>
          <p:cNvSpPr txBox="1"/>
          <p:nvPr/>
        </p:nvSpPr>
        <p:spPr>
          <a:xfrm>
            <a:off x="8625840" y="335280"/>
            <a:ext cx="1245854" cy="369332"/>
          </a:xfrm>
          <a:prstGeom prst="rect">
            <a:avLst/>
          </a:prstGeom>
          <a:noFill/>
        </p:spPr>
        <p:txBody>
          <a:bodyPr wrap="none" rtlCol="0">
            <a:spAutoFit/>
          </a:bodyPr>
          <a:lstStyle/>
          <a:p>
            <a:r>
              <a:rPr lang="en-IT" dirty="0"/>
              <a:t>All CRIS D</a:t>
            </a:r>
          </a:p>
        </p:txBody>
      </p:sp>
      <p:sp>
        <p:nvSpPr>
          <p:cNvPr id="21" name="TextBox 20">
            <a:extLst>
              <a:ext uri="{FF2B5EF4-FFF2-40B4-BE49-F238E27FC236}">
                <a16:creationId xmlns:a16="http://schemas.microsoft.com/office/drawing/2014/main" id="{C9E3514A-A659-A3D2-E06C-78A653AF88F1}"/>
              </a:ext>
            </a:extLst>
          </p:cNvPr>
          <p:cNvSpPr txBox="1"/>
          <p:nvPr/>
        </p:nvSpPr>
        <p:spPr>
          <a:xfrm>
            <a:off x="8625840" y="3931920"/>
            <a:ext cx="1468672" cy="369332"/>
          </a:xfrm>
          <a:prstGeom prst="rect">
            <a:avLst/>
          </a:prstGeom>
          <a:noFill/>
        </p:spPr>
        <p:txBody>
          <a:bodyPr wrap="none" rtlCol="0">
            <a:spAutoFit/>
          </a:bodyPr>
          <a:lstStyle/>
          <a:p>
            <a:r>
              <a:rPr lang="en-IT" dirty="0"/>
              <a:t>Only CRIS D</a:t>
            </a:r>
          </a:p>
        </p:txBody>
      </p:sp>
      <p:sp>
        <p:nvSpPr>
          <p:cNvPr id="22" name="TextBox 21">
            <a:extLst>
              <a:ext uri="{FF2B5EF4-FFF2-40B4-BE49-F238E27FC236}">
                <a16:creationId xmlns:a16="http://schemas.microsoft.com/office/drawing/2014/main" id="{0E835020-D133-D5E8-AD6E-D792B152726C}"/>
              </a:ext>
            </a:extLst>
          </p:cNvPr>
          <p:cNvSpPr txBox="1"/>
          <p:nvPr/>
        </p:nvSpPr>
        <p:spPr>
          <a:xfrm>
            <a:off x="5098836" y="3839133"/>
            <a:ext cx="696024" cy="369332"/>
          </a:xfrm>
          <a:prstGeom prst="rect">
            <a:avLst/>
          </a:prstGeom>
          <a:noFill/>
        </p:spPr>
        <p:txBody>
          <a:bodyPr wrap="none" rtlCol="0">
            <a:spAutoFit/>
          </a:bodyPr>
          <a:lstStyle/>
          <a:p>
            <a:r>
              <a:rPr lang="en-IT" dirty="0"/>
              <a:t>Xcell</a:t>
            </a:r>
          </a:p>
        </p:txBody>
      </p:sp>
    </p:spTree>
    <p:extLst>
      <p:ext uri="{BB962C8B-B14F-4D97-AF65-F5344CB8AC3E}">
        <p14:creationId xmlns:p14="http://schemas.microsoft.com/office/powerpoint/2010/main" val="1583813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Rectangle 26">
            <a:extLst>
              <a:ext uri="{FF2B5EF4-FFF2-40B4-BE49-F238E27FC236}">
                <a16:creationId xmlns:a16="http://schemas.microsoft.com/office/drawing/2014/main" id="{087C4FDF-D217-4821-A221-1C752E3F3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9" name="Rectangle 28">
            <a:extLst>
              <a:ext uri="{FF2B5EF4-FFF2-40B4-BE49-F238E27FC236}">
                <a16:creationId xmlns:a16="http://schemas.microsoft.com/office/drawing/2014/main" id="{12C75CB5-D62C-410A-9B85-22367B68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B23D5574-8E19-4607-A618-0678D0EBD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TextBox 19">
            <a:extLst>
              <a:ext uri="{FF2B5EF4-FFF2-40B4-BE49-F238E27FC236}">
                <a16:creationId xmlns:a16="http://schemas.microsoft.com/office/drawing/2014/main" id="{34434CB5-9745-42BE-C6D3-EAA1936C06C2}"/>
              </a:ext>
            </a:extLst>
          </p:cNvPr>
          <p:cNvSpPr txBox="1"/>
          <p:nvPr/>
        </p:nvSpPr>
        <p:spPr>
          <a:xfrm>
            <a:off x="8625840" y="335280"/>
            <a:ext cx="1245854" cy="369332"/>
          </a:xfrm>
          <a:prstGeom prst="rect">
            <a:avLst/>
          </a:prstGeom>
          <a:noFill/>
        </p:spPr>
        <p:txBody>
          <a:bodyPr wrap="none" rtlCol="0">
            <a:spAutoFit/>
          </a:bodyPr>
          <a:lstStyle/>
          <a:p>
            <a:r>
              <a:rPr lang="en-IT" dirty="0"/>
              <a:t>All CRIS D</a:t>
            </a:r>
          </a:p>
        </p:txBody>
      </p:sp>
      <p:sp>
        <p:nvSpPr>
          <p:cNvPr id="21" name="TextBox 20">
            <a:extLst>
              <a:ext uri="{FF2B5EF4-FFF2-40B4-BE49-F238E27FC236}">
                <a16:creationId xmlns:a16="http://schemas.microsoft.com/office/drawing/2014/main" id="{C9E3514A-A659-A3D2-E06C-78A653AF88F1}"/>
              </a:ext>
            </a:extLst>
          </p:cNvPr>
          <p:cNvSpPr txBox="1"/>
          <p:nvPr/>
        </p:nvSpPr>
        <p:spPr>
          <a:xfrm>
            <a:off x="8625840" y="3931920"/>
            <a:ext cx="1468672" cy="369332"/>
          </a:xfrm>
          <a:prstGeom prst="rect">
            <a:avLst/>
          </a:prstGeom>
          <a:noFill/>
        </p:spPr>
        <p:txBody>
          <a:bodyPr wrap="none" rtlCol="0">
            <a:spAutoFit/>
          </a:bodyPr>
          <a:lstStyle/>
          <a:p>
            <a:r>
              <a:rPr lang="en-IT" dirty="0"/>
              <a:t>Only CRIS D</a:t>
            </a:r>
          </a:p>
        </p:txBody>
      </p:sp>
      <p:sp>
        <p:nvSpPr>
          <p:cNvPr id="22" name="TextBox 21">
            <a:extLst>
              <a:ext uri="{FF2B5EF4-FFF2-40B4-BE49-F238E27FC236}">
                <a16:creationId xmlns:a16="http://schemas.microsoft.com/office/drawing/2014/main" id="{0E835020-D133-D5E8-AD6E-D792B152726C}"/>
              </a:ext>
            </a:extLst>
          </p:cNvPr>
          <p:cNvSpPr txBox="1"/>
          <p:nvPr/>
        </p:nvSpPr>
        <p:spPr>
          <a:xfrm>
            <a:off x="4879671" y="3839133"/>
            <a:ext cx="1183657" cy="369332"/>
          </a:xfrm>
          <a:prstGeom prst="rect">
            <a:avLst/>
          </a:prstGeom>
          <a:noFill/>
        </p:spPr>
        <p:txBody>
          <a:bodyPr wrap="none" rtlCol="0">
            <a:spAutoFit/>
          </a:bodyPr>
          <a:lstStyle/>
          <a:p>
            <a:r>
              <a:rPr lang="en-IT" dirty="0"/>
              <a:t>FARDEEP</a:t>
            </a:r>
          </a:p>
        </p:txBody>
      </p:sp>
      <p:pic>
        <p:nvPicPr>
          <p:cNvPr id="4" name="Picture 3">
            <a:extLst>
              <a:ext uri="{FF2B5EF4-FFF2-40B4-BE49-F238E27FC236}">
                <a16:creationId xmlns:a16="http://schemas.microsoft.com/office/drawing/2014/main" id="{BDA528D5-680E-BE9D-1BC3-92775FB7FFE7}"/>
              </a:ext>
            </a:extLst>
          </p:cNvPr>
          <p:cNvPicPr>
            <a:picLocks noChangeAspect="1"/>
          </p:cNvPicPr>
          <p:nvPr/>
        </p:nvPicPr>
        <p:blipFill>
          <a:blip r:embed="rId2"/>
          <a:stretch>
            <a:fillRect/>
          </a:stretch>
        </p:blipFill>
        <p:spPr>
          <a:xfrm>
            <a:off x="5760719" y="674255"/>
            <a:ext cx="6648106" cy="3102449"/>
          </a:xfrm>
          <a:prstGeom prst="rect">
            <a:avLst/>
          </a:prstGeom>
        </p:spPr>
      </p:pic>
      <p:pic>
        <p:nvPicPr>
          <p:cNvPr id="6" name="Picture 5">
            <a:extLst>
              <a:ext uri="{FF2B5EF4-FFF2-40B4-BE49-F238E27FC236}">
                <a16:creationId xmlns:a16="http://schemas.microsoft.com/office/drawing/2014/main" id="{FD502D9B-45E6-6A6A-399B-6E70D78CA955}"/>
              </a:ext>
            </a:extLst>
          </p:cNvPr>
          <p:cNvPicPr>
            <a:picLocks noChangeAspect="1"/>
          </p:cNvPicPr>
          <p:nvPr/>
        </p:nvPicPr>
        <p:blipFill>
          <a:blip r:embed="rId3"/>
          <a:stretch>
            <a:fillRect/>
          </a:stretch>
        </p:blipFill>
        <p:spPr>
          <a:xfrm>
            <a:off x="5863753" y="4196837"/>
            <a:ext cx="6648107" cy="3102450"/>
          </a:xfrm>
          <a:prstGeom prst="rect">
            <a:avLst/>
          </a:prstGeom>
        </p:spPr>
      </p:pic>
      <p:pic>
        <p:nvPicPr>
          <p:cNvPr id="8" name="Picture 7" descr="A red rectangle with white text&#10;&#10;Description automatically generated">
            <a:extLst>
              <a:ext uri="{FF2B5EF4-FFF2-40B4-BE49-F238E27FC236}">
                <a16:creationId xmlns:a16="http://schemas.microsoft.com/office/drawing/2014/main" id="{DC813113-A571-1611-D418-A518DD8D996B}"/>
              </a:ext>
            </a:extLst>
          </p:cNvPr>
          <p:cNvPicPr>
            <a:picLocks noChangeAspect="1"/>
          </p:cNvPicPr>
          <p:nvPr/>
        </p:nvPicPr>
        <p:blipFill>
          <a:blip r:embed="rId4"/>
          <a:stretch>
            <a:fillRect/>
          </a:stretch>
        </p:blipFill>
        <p:spPr>
          <a:xfrm>
            <a:off x="739201" y="2541873"/>
            <a:ext cx="2921000" cy="1219200"/>
          </a:xfrm>
          <a:prstGeom prst="rect">
            <a:avLst/>
          </a:prstGeom>
        </p:spPr>
      </p:pic>
      <p:sp>
        <p:nvSpPr>
          <p:cNvPr id="10" name="Title 9">
            <a:extLst>
              <a:ext uri="{FF2B5EF4-FFF2-40B4-BE49-F238E27FC236}">
                <a16:creationId xmlns:a16="http://schemas.microsoft.com/office/drawing/2014/main" id="{0D0E385D-0C27-A7C7-9AFF-984DD12F5B9F}"/>
              </a:ext>
            </a:extLst>
          </p:cNvPr>
          <p:cNvSpPr>
            <a:spLocks noGrp="1"/>
          </p:cNvSpPr>
          <p:nvPr>
            <p:ph type="title"/>
          </p:nvPr>
        </p:nvSpPr>
        <p:spPr/>
        <p:txBody>
          <a:bodyPr/>
          <a:lstStyle/>
          <a:p>
            <a:endParaRPr lang="en-IT"/>
          </a:p>
        </p:txBody>
      </p:sp>
    </p:spTree>
    <p:extLst>
      <p:ext uri="{BB962C8B-B14F-4D97-AF65-F5344CB8AC3E}">
        <p14:creationId xmlns:p14="http://schemas.microsoft.com/office/powerpoint/2010/main" val="2102735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EB21976-837A-77FF-505E-EF89B990454B}"/>
              </a:ext>
            </a:extLst>
          </p:cNvPr>
          <p:cNvSpPr>
            <a:spLocks noGrp="1"/>
          </p:cNvSpPr>
          <p:nvPr>
            <p:ph type="title"/>
          </p:nvPr>
        </p:nvSpPr>
        <p:spPr>
          <a:xfrm>
            <a:off x="1433723" y="-1146233"/>
            <a:ext cx="6693027" cy="3130807"/>
          </a:xfrm>
        </p:spPr>
        <p:txBody>
          <a:bodyPr vert="horz" lIns="91440" tIns="45720" rIns="91440" bIns="45720" rtlCol="0" anchor="b">
            <a:normAutofit/>
          </a:bodyPr>
          <a:lstStyle/>
          <a:p>
            <a:r>
              <a:rPr lang="en-US" sz="5400" dirty="0"/>
              <a:t>Alternative approach</a:t>
            </a:r>
          </a:p>
        </p:txBody>
      </p:sp>
      <p:sp>
        <p:nvSpPr>
          <p:cNvPr id="5" name="TextBox 4">
            <a:extLst>
              <a:ext uri="{FF2B5EF4-FFF2-40B4-BE49-F238E27FC236}">
                <a16:creationId xmlns:a16="http://schemas.microsoft.com/office/drawing/2014/main" id="{3914A2C4-0E5A-8745-E672-BDF0536DB60B}"/>
              </a:ext>
            </a:extLst>
          </p:cNvPr>
          <p:cNvSpPr txBox="1"/>
          <p:nvPr/>
        </p:nvSpPr>
        <p:spPr>
          <a:xfrm>
            <a:off x="609600" y="2175884"/>
            <a:ext cx="5597236" cy="1477328"/>
          </a:xfrm>
          <a:prstGeom prst="rect">
            <a:avLst/>
          </a:prstGeom>
          <a:noFill/>
        </p:spPr>
        <p:txBody>
          <a:bodyPr wrap="square" rtlCol="0">
            <a:spAutoFit/>
          </a:bodyPr>
          <a:lstStyle/>
          <a:p>
            <a:r>
              <a:rPr lang="en-GB" dirty="0"/>
              <a:t>R</a:t>
            </a:r>
            <a:r>
              <a:rPr lang="en-IT" dirty="0"/>
              <a:t>ather than looking at infiltration of immune cells, we start looking for signs of immune activation states</a:t>
            </a:r>
          </a:p>
          <a:p>
            <a:endParaRPr lang="en-IT" dirty="0"/>
          </a:p>
          <a:p>
            <a:endParaRPr lang="en-IT" dirty="0"/>
          </a:p>
        </p:txBody>
      </p:sp>
      <p:sp>
        <p:nvSpPr>
          <p:cNvPr id="6" name="TextBox 5">
            <a:extLst>
              <a:ext uri="{FF2B5EF4-FFF2-40B4-BE49-F238E27FC236}">
                <a16:creationId xmlns:a16="http://schemas.microsoft.com/office/drawing/2014/main" id="{59FCAAB3-7C01-EE46-37BE-EE68CF80F080}"/>
              </a:ext>
            </a:extLst>
          </p:cNvPr>
          <p:cNvSpPr txBox="1"/>
          <p:nvPr/>
        </p:nvSpPr>
        <p:spPr>
          <a:xfrm>
            <a:off x="244356" y="3314651"/>
            <a:ext cx="986167" cy="461665"/>
          </a:xfrm>
          <a:prstGeom prst="rect">
            <a:avLst/>
          </a:prstGeom>
          <a:noFill/>
        </p:spPr>
        <p:txBody>
          <a:bodyPr wrap="none" rtlCol="0">
            <a:spAutoFit/>
          </a:bodyPr>
          <a:lstStyle/>
          <a:p>
            <a:r>
              <a:rPr lang="en-IT" sz="2400" dirty="0">
                <a:latin typeface="+mj-lt"/>
              </a:rPr>
              <a:t>Why?</a:t>
            </a:r>
          </a:p>
        </p:txBody>
      </p:sp>
      <p:sp>
        <p:nvSpPr>
          <p:cNvPr id="7" name="TextBox 6">
            <a:extLst>
              <a:ext uri="{FF2B5EF4-FFF2-40B4-BE49-F238E27FC236}">
                <a16:creationId xmlns:a16="http://schemas.microsoft.com/office/drawing/2014/main" id="{761C7064-A390-D14A-C887-F5100BC2B8FF}"/>
              </a:ext>
            </a:extLst>
          </p:cNvPr>
          <p:cNvSpPr txBox="1"/>
          <p:nvPr/>
        </p:nvSpPr>
        <p:spPr>
          <a:xfrm>
            <a:off x="244356" y="3885833"/>
            <a:ext cx="7396539" cy="2585323"/>
          </a:xfrm>
          <a:prstGeom prst="rect">
            <a:avLst/>
          </a:prstGeom>
          <a:noFill/>
        </p:spPr>
        <p:txBody>
          <a:bodyPr wrap="square" rtlCol="0">
            <a:spAutoFit/>
          </a:bodyPr>
          <a:lstStyle/>
          <a:p>
            <a:r>
              <a:rPr lang="en-IT" dirty="0"/>
              <a:t>Literature already proposes that what we see in some classifiers might be a temporal evolution of a cellular state.</a:t>
            </a:r>
          </a:p>
          <a:p>
            <a:endParaRPr lang="en-IT" dirty="0"/>
          </a:p>
          <a:p>
            <a:r>
              <a:rPr lang="en-IT" dirty="0"/>
              <a:t>What if this HLA depletion was a consequence of selection of less immunogenic cells?</a:t>
            </a:r>
          </a:p>
          <a:p>
            <a:endParaRPr lang="en-IT" dirty="0"/>
          </a:p>
          <a:p>
            <a:r>
              <a:rPr lang="en-IT" dirty="0"/>
              <a:t>What if the cell, as to escape immune selection was putting in place strategies to actively regulate an immune system which might as well be already there</a:t>
            </a:r>
          </a:p>
        </p:txBody>
      </p:sp>
    </p:spTree>
    <p:extLst>
      <p:ext uri="{BB962C8B-B14F-4D97-AF65-F5344CB8AC3E}">
        <p14:creationId xmlns:p14="http://schemas.microsoft.com/office/powerpoint/2010/main" val="127297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F4471701-3392-4423-9BBA-6C527C5CB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1">
            <a:extLst>
              <a:ext uri="{FF2B5EF4-FFF2-40B4-BE49-F238E27FC236}">
                <a16:creationId xmlns:a16="http://schemas.microsoft.com/office/drawing/2014/main" id="{99D76E52-D962-40CA-BF38-0872E0A21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7"/>
            <a:ext cx="10547975" cy="6467097"/>
          </a:xfrm>
          <a:custGeom>
            <a:avLst/>
            <a:gdLst>
              <a:gd name="connsiteX0" fmla="*/ 2504457 w 8648699"/>
              <a:gd name="connsiteY0" fmla="*/ 3933023 h 5302627"/>
              <a:gd name="connsiteX1" fmla="*/ 2800662 w 8648699"/>
              <a:gd name="connsiteY1" fmla="*/ 4229228 h 5302627"/>
              <a:gd name="connsiteX2" fmla="*/ 2504457 w 8648699"/>
              <a:gd name="connsiteY2" fmla="*/ 4525434 h 5302627"/>
              <a:gd name="connsiteX3" fmla="*/ 2208251 w 8648699"/>
              <a:gd name="connsiteY3" fmla="*/ 4229228 h 5302627"/>
              <a:gd name="connsiteX4" fmla="*/ 2504457 w 8648699"/>
              <a:gd name="connsiteY4" fmla="*/ 3933023 h 5302627"/>
              <a:gd name="connsiteX5" fmla="*/ 69505 w 8648699"/>
              <a:gd name="connsiteY5" fmla="*/ 1036657 h 5302627"/>
              <a:gd name="connsiteX6" fmla="*/ 452007 w 8648699"/>
              <a:gd name="connsiteY6" fmla="*/ 1419158 h 5302627"/>
              <a:gd name="connsiteX7" fmla="*/ 69505 w 8648699"/>
              <a:gd name="connsiteY7" fmla="*/ 1801660 h 5302627"/>
              <a:gd name="connsiteX8" fmla="*/ 0 w 8648699"/>
              <a:gd name="connsiteY8" fmla="*/ 1794654 h 5302627"/>
              <a:gd name="connsiteX9" fmla="*/ 0 w 8648699"/>
              <a:gd name="connsiteY9" fmla="*/ 1043663 h 5302627"/>
              <a:gd name="connsiteX10" fmla="*/ 7016675 w 8648699"/>
              <a:gd name="connsiteY10" fmla="*/ 0 h 5302627"/>
              <a:gd name="connsiteX11" fmla="*/ 7780099 w 8648699"/>
              <a:gd name="connsiteY11" fmla="*/ 0 h 5302627"/>
              <a:gd name="connsiteX12" fmla="*/ 7773118 w 8648699"/>
              <a:gd name="connsiteY12" fmla="*/ 69249 h 5302627"/>
              <a:gd name="connsiteX13" fmla="*/ 7398387 w 8648699"/>
              <a:gd name="connsiteY13" fmla="*/ 374663 h 5302627"/>
              <a:gd name="connsiteX14" fmla="*/ 7023656 w 8648699"/>
              <a:gd name="connsiteY14" fmla="*/ 69249 h 5302627"/>
              <a:gd name="connsiteX15" fmla="*/ 0 w 8648699"/>
              <a:gd name="connsiteY15" fmla="*/ 0 h 5302627"/>
              <a:gd name="connsiteX16" fmla="*/ 6294179 w 8648699"/>
              <a:gd name="connsiteY16" fmla="*/ 0 h 5302627"/>
              <a:gd name="connsiteX17" fmla="*/ 6365011 w 8648699"/>
              <a:gd name="connsiteY17" fmla="*/ 98436 h 5302627"/>
              <a:gd name="connsiteX18" fmla="*/ 6465592 w 8648699"/>
              <a:gd name="connsiteY18" fmla="*/ 282106 h 5302627"/>
              <a:gd name="connsiteX19" fmla="*/ 6902743 w 8648699"/>
              <a:gd name="connsiteY19" fmla="*/ 796697 h 5302627"/>
              <a:gd name="connsiteX20" fmla="*/ 7694396 w 8648699"/>
              <a:gd name="connsiteY20" fmla="*/ 957015 h 5302627"/>
              <a:gd name="connsiteX21" fmla="*/ 8332550 w 8648699"/>
              <a:gd name="connsiteY21" fmla="*/ 1234423 h 5302627"/>
              <a:gd name="connsiteX22" fmla="*/ 8647293 w 8648699"/>
              <a:gd name="connsiteY22" fmla="*/ 2231590 h 5302627"/>
              <a:gd name="connsiteX23" fmla="*/ 8589037 w 8648699"/>
              <a:gd name="connsiteY23" fmla="*/ 2743986 h 5302627"/>
              <a:gd name="connsiteX24" fmla="*/ 6453687 w 8648699"/>
              <a:gd name="connsiteY24" fmla="*/ 3925051 h 5302627"/>
              <a:gd name="connsiteX25" fmla="*/ 5484031 w 8648699"/>
              <a:gd name="connsiteY25" fmla="*/ 4456750 h 5302627"/>
              <a:gd name="connsiteX26" fmla="*/ 5328450 w 8648699"/>
              <a:gd name="connsiteY26" fmla="*/ 4943717 h 5302627"/>
              <a:gd name="connsiteX27" fmla="*/ 4105081 w 8648699"/>
              <a:gd name="connsiteY27" fmla="*/ 5103111 h 5302627"/>
              <a:gd name="connsiteX28" fmla="*/ 3701337 w 8648699"/>
              <a:gd name="connsiteY28" fmla="*/ 4617069 h 5302627"/>
              <a:gd name="connsiteX29" fmla="*/ 3039141 w 8648699"/>
              <a:gd name="connsiteY29" fmla="*/ 3869685 h 5302627"/>
              <a:gd name="connsiteX30" fmla="*/ 1904079 w 8648699"/>
              <a:gd name="connsiteY30" fmla="*/ 3703935 h 5302627"/>
              <a:gd name="connsiteX31" fmla="*/ 613090 w 8648699"/>
              <a:gd name="connsiteY31" fmla="*/ 3502814 h 5302627"/>
              <a:gd name="connsiteX32" fmla="*/ 236971 w 8648699"/>
              <a:gd name="connsiteY32" fmla="*/ 2379773 h 5302627"/>
              <a:gd name="connsiteX33" fmla="*/ 648691 w 8648699"/>
              <a:gd name="connsiteY33" fmla="*/ 1707520 h 5302627"/>
              <a:gd name="connsiteX34" fmla="*/ 625574 w 8648699"/>
              <a:gd name="connsiteY34" fmla="*/ 1098146 h 5302627"/>
              <a:gd name="connsiteX35" fmla="*/ 151668 w 8648699"/>
              <a:gd name="connsiteY35" fmla="*/ 513972 h 5302627"/>
              <a:gd name="connsiteX36" fmla="*/ 28936 w 8648699"/>
              <a:gd name="connsiteY36" fmla="*/ 363239 h 5302627"/>
              <a:gd name="connsiteX37" fmla="*/ 0 w 8648699"/>
              <a:gd name="connsiteY37" fmla="*/ 316565 h 530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648699" h="5302627">
                <a:moveTo>
                  <a:pt x="2504457" y="3933023"/>
                </a:moveTo>
                <a:cubicBezTo>
                  <a:pt x="2668046" y="3933023"/>
                  <a:pt x="2800662" y="4065639"/>
                  <a:pt x="2800662" y="4229228"/>
                </a:cubicBezTo>
                <a:cubicBezTo>
                  <a:pt x="2800662" y="4392818"/>
                  <a:pt x="2668046" y="4525434"/>
                  <a:pt x="2504457" y="4525434"/>
                </a:cubicBezTo>
                <a:cubicBezTo>
                  <a:pt x="2340867" y="4525434"/>
                  <a:pt x="2208251" y="4392818"/>
                  <a:pt x="2208251" y="4229228"/>
                </a:cubicBezTo>
                <a:cubicBezTo>
                  <a:pt x="2208251" y="4065639"/>
                  <a:pt x="2340867" y="3933023"/>
                  <a:pt x="2504457" y="3933023"/>
                </a:cubicBezTo>
                <a:close/>
                <a:moveTo>
                  <a:pt x="69505" y="1036657"/>
                </a:moveTo>
                <a:cubicBezTo>
                  <a:pt x="280754" y="1036657"/>
                  <a:pt x="452007" y="1207909"/>
                  <a:pt x="452007" y="1419158"/>
                </a:cubicBezTo>
                <a:cubicBezTo>
                  <a:pt x="452007" y="1630408"/>
                  <a:pt x="280754" y="1801660"/>
                  <a:pt x="69505" y="1801660"/>
                </a:cubicBezTo>
                <a:lnTo>
                  <a:pt x="0" y="1794654"/>
                </a:lnTo>
                <a:lnTo>
                  <a:pt x="0" y="1043663"/>
                </a:lnTo>
                <a:close/>
                <a:moveTo>
                  <a:pt x="7016675" y="0"/>
                </a:moveTo>
                <a:lnTo>
                  <a:pt x="7780099" y="0"/>
                </a:lnTo>
                <a:lnTo>
                  <a:pt x="7773118" y="69249"/>
                </a:lnTo>
                <a:cubicBezTo>
                  <a:pt x="7737451" y="243548"/>
                  <a:pt x="7583231" y="374663"/>
                  <a:pt x="7398387" y="374663"/>
                </a:cubicBezTo>
                <a:cubicBezTo>
                  <a:pt x="7213544" y="374663"/>
                  <a:pt x="7059323" y="243548"/>
                  <a:pt x="7023656" y="69249"/>
                </a:cubicBezTo>
                <a:close/>
                <a:moveTo>
                  <a:pt x="0" y="0"/>
                </a:moveTo>
                <a:lnTo>
                  <a:pt x="6294179" y="0"/>
                </a:lnTo>
                <a:lnTo>
                  <a:pt x="6365011" y="98436"/>
                </a:lnTo>
                <a:cubicBezTo>
                  <a:pt x="6400768" y="155469"/>
                  <a:pt x="6434312" y="216741"/>
                  <a:pt x="6465592" y="282106"/>
                </a:cubicBezTo>
                <a:cubicBezTo>
                  <a:pt x="6566037" y="491894"/>
                  <a:pt x="6666020" y="721566"/>
                  <a:pt x="6902743" y="796697"/>
                </a:cubicBezTo>
                <a:cubicBezTo>
                  <a:pt x="7158189" y="877608"/>
                  <a:pt x="7427043" y="924651"/>
                  <a:pt x="7694396" y="957015"/>
                </a:cubicBezTo>
                <a:cubicBezTo>
                  <a:pt x="7940248" y="986605"/>
                  <a:pt x="8159979" y="1057229"/>
                  <a:pt x="8332550" y="1234423"/>
                </a:cubicBezTo>
                <a:cubicBezTo>
                  <a:pt x="8603138" y="1512294"/>
                  <a:pt x="8658851" y="1860210"/>
                  <a:pt x="8647293" y="2231590"/>
                </a:cubicBezTo>
                <a:cubicBezTo>
                  <a:pt x="8629145" y="2403353"/>
                  <a:pt x="8638277" y="2582279"/>
                  <a:pt x="8589037" y="2743986"/>
                </a:cubicBezTo>
                <a:cubicBezTo>
                  <a:pt x="8301458" y="3687636"/>
                  <a:pt x="7538354" y="4241181"/>
                  <a:pt x="6453687" y="3925051"/>
                </a:cubicBezTo>
                <a:cubicBezTo>
                  <a:pt x="6080573" y="3817210"/>
                  <a:pt x="5567715" y="3967010"/>
                  <a:pt x="5484031" y="4456750"/>
                </a:cubicBezTo>
                <a:cubicBezTo>
                  <a:pt x="5455596" y="4624120"/>
                  <a:pt x="5418146" y="4805013"/>
                  <a:pt x="5328450" y="4943717"/>
                </a:cubicBezTo>
                <a:cubicBezTo>
                  <a:pt x="5126059" y="5255917"/>
                  <a:pt x="4482009" y="5484548"/>
                  <a:pt x="4105081" y="5103111"/>
                </a:cubicBezTo>
                <a:cubicBezTo>
                  <a:pt x="3957593" y="4953889"/>
                  <a:pt x="3837498" y="4777850"/>
                  <a:pt x="3701337" y="4617069"/>
                </a:cubicBezTo>
                <a:cubicBezTo>
                  <a:pt x="3485305" y="4362316"/>
                  <a:pt x="3302331" y="4060173"/>
                  <a:pt x="3039141" y="3869685"/>
                </a:cubicBezTo>
                <a:cubicBezTo>
                  <a:pt x="2713878" y="3634583"/>
                  <a:pt x="2294068" y="3664866"/>
                  <a:pt x="1904079" y="3703935"/>
                </a:cubicBezTo>
                <a:cubicBezTo>
                  <a:pt x="1453058" y="3749245"/>
                  <a:pt x="1020302" y="3739998"/>
                  <a:pt x="613090" y="3502814"/>
                </a:cubicBezTo>
                <a:cubicBezTo>
                  <a:pt x="116530" y="3213615"/>
                  <a:pt x="35156" y="2799815"/>
                  <a:pt x="236971" y="2379773"/>
                </a:cubicBezTo>
                <a:cubicBezTo>
                  <a:pt x="350131" y="2144206"/>
                  <a:pt x="510680" y="1931411"/>
                  <a:pt x="648691" y="1707520"/>
                </a:cubicBezTo>
                <a:cubicBezTo>
                  <a:pt x="773871" y="1503742"/>
                  <a:pt x="769826" y="1286438"/>
                  <a:pt x="625574" y="1098146"/>
                </a:cubicBezTo>
                <a:cubicBezTo>
                  <a:pt x="472999" y="899107"/>
                  <a:pt x="321119" y="698218"/>
                  <a:pt x="151668" y="513972"/>
                </a:cubicBezTo>
                <a:cubicBezTo>
                  <a:pt x="105932" y="464255"/>
                  <a:pt x="65115" y="413944"/>
                  <a:pt x="28936" y="363239"/>
                </a:cubicBezTo>
                <a:lnTo>
                  <a:pt x="0" y="3165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CAB245-BA2E-4B02-31A4-FAE2D607D192}"/>
              </a:ext>
            </a:extLst>
          </p:cNvPr>
          <p:cNvSpPr>
            <a:spLocks noGrp="1"/>
          </p:cNvSpPr>
          <p:nvPr>
            <p:ph type="title"/>
          </p:nvPr>
        </p:nvSpPr>
        <p:spPr>
          <a:xfrm>
            <a:off x="3454711" y="298340"/>
            <a:ext cx="3638550" cy="4781553"/>
          </a:xfrm>
        </p:spPr>
        <p:txBody>
          <a:bodyPr anchor="t">
            <a:normAutofit/>
          </a:bodyPr>
          <a:lstStyle/>
          <a:p>
            <a:r>
              <a:rPr lang="en-IT" dirty="0"/>
              <a:t>How?</a:t>
            </a:r>
          </a:p>
        </p:txBody>
      </p:sp>
      <p:sp>
        <p:nvSpPr>
          <p:cNvPr id="3" name="Content Placeholder 2">
            <a:extLst>
              <a:ext uri="{FF2B5EF4-FFF2-40B4-BE49-F238E27FC236}">
                <a16:creationId xmlns:a16="http://schemas.microsoft.com/office/drawing/2014/main" id="{4FACC244-F8C9-427D-C9AD-73F4B504F5CB}"/>
              </a:ext>
            </a:extLst>
          </p:cNvPr>
          <p:cNvSpPr>
            <a:spLocks noGrp="1"/>
          </p:cNvSpPr>
          <p:nvPr>
            <p:ph idx="1"/>
          </p:nvPr>
        </p:nvSpPr>
        <p:spPr>
          <a:xfrm>
            <a:off x="1073824" y="1043302"/>
            <a:ext cx="8400323" cy="4771396"/>
          </a:xfrm>
        </p:spPr>
        <p:txBody>
          <a:bodyPr anchor="t">
            <a:normAutofit/>
          </a:bodyPr>
          <a:lstStyle/>
          <a:p>
            <a:r>
              <a:rPr lang="en-IT" sz="1800" dirty="0"/>
              <a:t>Performing GSEA based on gene ranking </a:t>
            </a:r>
          </a:p>
          <a:p>
            <a:r>
              <a:rPr lang="en-IT" sz="1800" dirty="0"/>
              <a:t>The gene sets used  correspond to  all Gene Onthology terms which included the keywords “immune” and “regulation”</a:t>
            </a:r>
          </a:p>
          <a:p>
            <a:r>
              <a:rPr lang="en-IT" sz="1800" dirty="0"/>
              <a:t>Of these, only those gene sets for which annotations were available on Ensembl database could be mapped.</a:t>
            </a:r>
          </a:p>
        </p:txBody>
      </p:sp>
      <p:sp>
        <p:nvSpPr>
          <p:cNvPr id="4" name="TextBox 3">
            <a:extLst>
              <a:ext uri="{FF2B5EF4-FFF2-40B4-BE49-F238E27FC236}">
                <a16:creationId xmlns:a16="http://schemas.microsoft.com/office/drawing/2014/main" id="{43D7FD1B-8794-5FC9-2F5A-C8BF4CC29144}"/>
              </a:ext>
            </a:extLst>
          </p:cNvPr>
          <p:cNvSpPr txBox="1"/>
          <p:nvPr/>
        </p:nvSpPr>
        <p:spPr>
          <a:xfrm>
            <a:off x="3788110" y="3429000"/>
            <a:ext cx="5568685" cy="923330"/>
          </a:xfrm>
          <a:prstGeom prst="rect">
            <a:avLst/>
          </a:prstGeom>
          <a:noFill/>
        </p:spPr>
        <p:txBody>
          <a:bodyPr wrap="square" rtlCol="0">
            <a:spAutoFit/>
          </a:bodyPr>
          <a:lstStyle/>
          <a:p>
            <a:r>
              <a:rPr lang="en-IT" dirty="0"/>
              <a:t>A total of  109 Gene sets could be mapped. </a:t>
            </a:r>
          </a:p>
          <a:p>
            <a:r>
              <a:rPr lang="en-IT" dirty="0"/>
              <a:t>Only the genes which were explored in the dataset werare considered for each gene set</a:t>
            </a:r>
          </a:p>
        </p:txBody>
      </p:sp>
    </p:spTree>
    <p:extLst>
      <p:ext uri="{BB962C8B-B14F-4D97-AF65-F5344CB8AC3E}">
        <p14:creationId xmlns:p14="http://schemas.microsoft.com/office/powerpoint/2010/main" val="19392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087C4FDF-D217-4821-A221-1C752E3F3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Rectangle 32">
            <a:extLst>
              <a:ext uri="{FF2B5EF4-FFF2-40B4-BE49-F238E27FC236}">
                <a16:creationId xmlns:a16="http://schemas.microsoft.com/office/drawing/2014/main" id="{D14E4071-0960-42D3-BA3D-E9D5CE2A0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B2AABF2-F4C1-45F8-BAD9-FDA7D9C0C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0395EF-3C6F-9201-DCBE-74A8F13EC944}"/>
              </a:ext>
            </a:extLst>
          </p:cNvPr>
          <p:cNvSpPr>
            <a:spLocks noGrp="1"/>
          </p:cNvSpPr>
          <p:nvPr>
            <p:ph type="title"/>
          </p:nvPr>
        </p:nvSpPr>
        <p:spPr>
          <a:xfrm>
            <a:off x="200404" y="1228656"/>
            <a:ext cx="4807491" cy="967912"/>
          </a:xfrm>
        </p:spPr>
        <p:txBody>
          <a:bodyPr vert="horz" lIns="91440" tIns="45720" rIns="91440" bIns="45720" rtlCol="0" anchor="t">
            <a:normAutofit fontScale="90000"/>
          </a:bodyPr>
          <a:lstStyle/>
          <a:p>
            <a:r>
              <a:rPr lang="en-US" sz="5400" dirty="0"/>
              <a:t>Our previous findings</a:t>
            </a:r>
          </a:p>
        </p:txBody>
      </p:sp>
      <p:pic>
        <p:nvPicPr>
          <p:cNvPr id="6" name="Picture 5" descr="A picture containing text, screenshot, line, plot&#10;&#10;Description automatically generated">
            <a:extLst>
              <a:ext uri="{FF2B5EF4-FFF2-40B4-BE49-F238E27FC236}">
                <a16:creationId xmlns:a16="http://schemas.microsoft.com/office/drawing/2014/main" id="{FA1A3372-DD22-C343-92A0-99BD9A963615}"/>
              </a:ext>
            </a:extLst>
          </p:cNvPr>
          <p:cNvPicPr>
            <a:picLocks noChangeAspect="1"/>
          </p:cNvPicPr>
          <p:nvPr/>
        </p:nvPicPr>
        <p:blipFill rotWithShape="1">
          <a:blip r:embed="rId2">
            <a:extLst>
              <a:ext uri="{28A0092B-C50C-407E-A947-70E740481C1C}">
                <a14:useLocalDpi xmlns:a14="http://schemas.microsoft.com/office/drawing/2010/main" val="0"/>
              </a:ext>
            </a:extLst>
          </a:blip>
          <a:srcRect l="1145"/>
          <a:stretch/>
        </p:blipFill>
        <p:spPr>
          <a:xfrm>
            <a:off x="7701467" y="1066779"/>
            <a:ext cx="3513816" cy="2976905"/>
          </a:xfrm>
          <a:prstGeom prst="rect">
            <a:avLst/>
          </a:prstGeom>
        </p:spPr>
      </p:pic>
      <p:pic>
        <p:nvPicPr>
          <p:cNvPr id="5" name="Picture 4">
            <a:extLst>
              <a:ext uri="{FF2B5EF4-FFF2-40B4-BE49-F238E27FC236}">
                <a16:creationId xmlns:a16="http://schemas.microsoft.com/office/drawing/2014/main" id="{CBA4F4E9-09BD-E033-6463-AA77A7425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671" y="2864452"/>
            <a:ext cx="3619338" cy="2976905"/>
          </a:xfrm>
          <a:prstGeom prst="rect">
            <a:avLst/>
          </a:prstGeom>
        </p:spPr>
      </p:pic>
      <p:pic>
        <p:nvPicPr>
          <p:cNvPr id="7" name="Content Placeholder 8" descr="A picture containing schematic&#10;&#10;Description automatically generated">
            <a:extLst>
              <a:ext uri="{FF2B5EF4-FFF2-40B4-BE49-F238E27FC236}">
                <a16:creationId xmlns:a16="http://schemas.microsoft.com/office/drawing/2014/main" id="{271CC7A0-5565-FD96-B686-5968F7B7B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656370" y="3546462"/>
            <a:ext cx="2697833" cy="12245579"/>
          </a:xfrm>
          <a:prstGeom prst="rect">
            <a:avLst/>
          </a:prstGeom>
        </p:spPr>
      </p:pic>
    </p:spTree>
    <p:extLst>
      <p:ext uri="{BB962C8B-B14F-4D97-AF65-F5344CB8AC3E}">
        <p14:creationId xmlns:p14="http://schemas.microsoft.com/office/powerpoint/2010/main" val="4224520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A4752E-02AD-443D-A0BD-959B45C2E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227F688A-72E1-4C6E-8DA1-E5EFF5A83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564" y="0"/>
            <a:ext cx="5778237" cy="6858000"/>
          </a:xfrm>
          <a:custGeom>
            <a:avLst/>
            <a:gdLst>
              <a:gd name="connsiteX0" fmla="*/ 962670 w 5778237"/>
              <a:gd name="connsiteY0" fmla="*/ 4174607 h 6858000"/>
              <a:gd name="connsiteX1" fmla="*/ 1474181 w 5778237"/>
              <a:gd name="connsiteY1" fmla="*/ 4686119 h 6858000"/>
              <a:gd name="connsiteX2" fmla="*/ 962670 w 5778237"/>
              <a:gd name="connsiteY2" fmla="*/ 5197630 h 6858000"/>
              <a:gd name="connsiteX3" fmla="*/ 451158 w 5778237"/>
              <a:gd name="connsiteY3" fmla="*/ 4686119 h 6858000"/>
              <a:gd name="connsiteX4" fmla="*/ 962670 w 5778237"/>
              <a:gd name="connsiteY4" fmla="*/ 4174607 h 6858000"/>
              <a:gd name="connsiteX5" fmla="*/ 737090 w 5778237"/>
              <a:gd name="connsiteY5" fmla="*/ 194466 h 6858000"/>
              <a:gd name="connsiteX6" fmla="*/ 1474181 w 5778237"/>
              <a:gd name="connsiteY6" fmla="*/ 931557 h 6858000"/>
              <a:gd name="connsiteX7" fmla="*/ 737090 w 5778237"/>
              <a:gd name="connsiteY7" fmla="*/ 1668648 h 6858000"/>
              <a:gd name="connsiteX8" fmla="*/ 0 w 5778237"/>
              <a:gd name="connsiteY8" fmla="*/ 931557 h 6858000"/>
              <a:gd name="connsiteX9" fmla="*/ 737090 w 5778237"/>
              <a:gd name="connsiteY9" fmla="*/ 194466 h 6858000"/>
              <a:gd name="connsiteX10" fmla="*/ 1374646 w 5778237"/>
              <a:gd name="connsiteY10" fmla="*/ 0 h 6858000"/>
              <a:gd name="connsiteX11" fmla="*/ 4134163 w 5778237"/>
              <a:gd name="connsiteY11" fmla="*/ 0 h 6858000"/>
              <a:gd name="connsiteX12" fmla="*/ 4165561 w 5778237"/>
              <a:gd name="connsiteY12" fmla="*/ 7287 h 6858000"/>
              <a:gd name="connsiteX13" fmla="*/ 4275624 w 5778237"/>
              <a:gd name="connsiteY13" fmla="*/ 9505 h 6858000"/>
              <a:gd name="connsiteX14" fmla="*/ 4329201 w 5778237"/>
              <a:gd name="connsiteY14" fmla="*/ 0 h 6858000"/>
              <a:gd name="connsiteX15" fmla="*/ 5778237 w 5778237"/>
              <a:gd name="connsiteY15" fmla="*/ 0 h 6858000"/>
              <a:gd name="connsiteX16" fmla="*/ 5778237 w 5778237"/>
              <a:gd name="connsiteY16" fmla="*/ 6858000 h 6858000"/>
              <a:gd name="connsiteX17" fmla="*/ 4275784 w 5778237"/>
              <a:gd name="connsiteY17" fmla="*/ 6858000 h 6858000"/>
              <a:gd name="connsiteX18" fmla="*/ 4239021 w 5778237"/>
              <a:gd name="connsiteY18" fmla="*/ 6786833 h 6858000"/>
              <a:gd name="connsiteX19" fmla="*/ 3894102 w 5778237"/>
              <a:gd name="connsiteY19" fmla="*/ 6452886 h 6858000"/>
              <a:gd name="connsiteX20" fmla="*/ 2108475 w 5778237"/>
              <a:gd name="connsiteY20" fmla="*/ 6789034 h 6858000"/>
              <a:gd name="connsiteX21" fmla="*/ 1347913 w 5778237"/>
              <a:gd name="connsiteY21" fmla="*/ 5906062 h 6858000"/>
              <a:gd name="connsiteX22" fmla="*/ 1722239 w 5778237"/>
              <a:gd name="connsiteY22" fmla="*/ 4572446 h 6858000"/>
              <a:gd name="connsiteX23" fmla="*/ 788921 w 5778237"/>
              <a:gd name="connsiteY23" fmla="*/ 3529645 h 6858000"/>
              <a:gd name="connsiteX24" fmla="*/ 858141 w 5778237"/>
              <a:gd name="connsiteY24" fmla="*/ 2401163 h 6858000"/>
              <a:gd name="connsiteX25" fmla="*/ 1610359 w 5778237"/>
              <a:gd name="connsiteY25" fmla="*/ 1532485 h 6858000"/>
              <a:gd name="connsiteX26" fmla="*/ 1374668 w 5778237"/>
              <a:gd name="connsiteY26" fmla="*/ 2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8237" h="6858000">
                <a:moveTo>
                  <a:pt x="962670" y="4174607"/>
                </a:moveTo>
                <a:cubicBezTo>
                  <a:pt x="1245170" y="4174607"/>
                  <a:pt x="1474181" y="4403618"/>
                  <a:pt x="1474181" y="4686119"/>
                </a:cubicBezTo>
                <a:cubicBezTo>
                  <a:pt x="1474181" y="4968619"/>
                  <a:pt x="1245170" y="5197630"/>
                  <a:pt x="962670" y="5197630"/>
                </a:cubicBezTo>
                <a:cubicBezTo>
                  <a:pt x="680169" y="5197630"/>
                  <a:pt x="451158" y="4968619"/>
                  <a:pt x="451158" y="4686119"/>
                </a:cubicBezTo>
                <a:cubicBezTo>
                  <a:pt x="451158" y="4403618"/>
                  <a:pt x="680169" y="4174607"/>
                  <a:pt x="962670" y="4174607"/>
                </a:cubicBezTo>
                <a:close/>
                <a:moveTo>
                  <a:pt x="737090" y="194466"/>
                </a:moveTo>
                <a:cubicBezTo>
                  <a:pt x="1144174" y="194466"/>
                  <a:pt x="1474181" y="524473"/>
                  <a:pt x="1474181" y="931557"/>
                </a:cubicBezTo>
                <a:cubicBezTo>
                  <a:pt x="1474181" y="1338641"/>
                  <a:pt x="1144174" y="1668648"/>
                  <a:pt x="737090" y="1668648"/>
                </a:cubicBezTo>
                <a:cubicBezTo>
                  <a:pt x="330006" y="1668648"/>
                  <a:pt x="0" y="1338641"/>
                  <a:pt x="0" y="931557"/>
                </a:cubicBezTo>
                <a:cubicBezTo>
                  <a:pt x="0" y="524473"/>
                  <a:pt x="330006" y="194466"/>
                  <a:pt x="737090" y="194466"/>
                </a:cubicBezTo>
                <a:close/>
                <a:moveTo>
                  <a:pt x="1374646" y="0"/>
                </a:moveTo>
                <a:lnTo>
                  <a:pt x="4134163" y="0"/>
                </a:lnTo>
                <a:lnTo>
                  <a:pt x="4165561" y="7287"/>
                </a:lnTo>
                <a:cubicBezTo>
                  <a:pt x="4200796" y="11754"/>
                  <a:pt x="4237397" y="12651"/>
                  <a:pt x="4275624" y="9505"/>
                </a:cubicBezTo>
                <a:lnTo>
                  <a:pt x="4329201" y="0"/>
                </a:lnTo>
                <a:lnTo>
                  <a:pt x="5778237" y="0"/>
                </a:lnTo>
                <a:lnTo>
                  <a:pt x="5778237" y="6858000"/>
                </a:lnTo>
                <a:lnTo>
                  <a:pt x="4275784" y="6858000"/>
                </a:lnTo>
                <a:lnTo>
                  <a:pt x="4239021" y="6786833"/>
                </a:lnTo>
                <a:cubicBezTo>
                  <a:pt x="4155316" y="6643599"/>
                  <a:pt x="4041124" y="6520016"/>
                  <a:pt x="3894102" y="6452886"/>
                </a:cubicBezTo>
                <a:cubicBezTo>
                  <a:pt x="3331357" y="6196305"/>
                  <a:pt x="2812263" y="7007790"/>
                  <a:pt x="2108475" y="6789034"/>
                </a:cubicBezTo>
                <a:cubicBezTo>
                  <a:pt x="1726546" y="6669929"/>
                  <a:pt x="1404262" y="6283964"/>
                  <a:pt x="1347913" y="5906062"/>
                </a:cubicBezTo>
                <a:cubicBezTo>
                  <a:pt x="1261896" y="5326512"/>
                  <a:pt x="1845049" y="5069735"/>
                  <a:pt x="1722239" y="4572446"/>
                </a:cubicBezTo>
                <a:cubicBezTo>
                  <a:pt x="1620329" y="4159787"/>
                  <a:pt x="1066410" y="4066000"/>
                  <a:pt x="788921" y="3529645"/>
                </a:cubicBezTo>
                <a:cubicBezTo>
                  <a:pt x="581405" y="3128696"/>
                  <a:pt x="702777" y="2783251"/>
                  <a:pt x="858141" y="2401163"/>
                </a:cubicBezTo>
                <a:cubicBezTo>
                  <a:pt x="1068288" y="1884953"/>
                  <a:pt x="1415323" y="1966409"/>
                  <a:pt x="1610359" y="1532485"/>
                </a:cubicBezTo>
                <a:cubicBezTo>
                  <a:pt x="1860601" y="975968"/>
                  <a:pt x="1455053" y="478169"/>
                  <a:pt x="1374668" y="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252397-769C-0E22-6FAA-DB1000A96871}"/>
              </a:ext>
            </a:extLst>
          </p:cNvPr>
          <p:cNvSpPr>
            <a:spLocks noGrp="1"/>
          </p:cNvSpPr>
          <p:nvPr>
            <p:ph type="title"/>
          </p:nvPr>
        </p:nvSpPr>
        <p:spPr>
          <a:xfrm>
            <a:off x="496414" y="1890402"/>
            <a:ext cx="6117203" cy="3310164"/>
          </a:xfrm>
        </p:spPr>
        <p:txBody>
          <a:bodyPr vert="horz" lIns="91440" tIns="45720" rIns="91440" bIns="45720" rtlCol="0" anchor="b">
            <a:normAutofit/>
          </a:bodyPr>
          <a:lstStyle/>
          <a:p>
            <a:pPr>
              <a:lnSpc>
                <a:spcPct val="90000"/>
              </a:lnSpc>
            </a:pPr>
            <a:r>
              <a:rPr lang="en-US" sz="3100" dirty="0"/>
              <a:t>To do: </a:t>
            </a:r>
            <a:br>
              <a:rPr lang="en-US" sz="3100" dirty="0"/>
            </a:br>
            <a:br>
              <a:rPr lang="en-US" sz="3100" dirty="0"/>
            </a:br>
            <a:r>
              <a:rPr lang="en-US" sz="3100" dirty="0" err="1"/>
              <a:t>gsea</a:t>
            </a:r>
            <a:r>
              <a:rPr lang="en-US" sz="3100" dirty="0"/>
              <a:t> in TCGA, PDX and </a:t>
            </a:r>
            <a:r>
              <a:rPr lang="en-US" sz="3100" dirty="0" err="1"/>
              <a:t>Xenocells</a:t>
            </a:r>
            <a:r>
              <a:rPr lang="en-US" sz="3100" dirty="0"/>
              <a:t>. After classification of the latter in </a:t>
            </a:r>
            <a:r>
              <a:rPr lang="en-US" sz="3100" dirty="0" err="1"/>
              <a:t>multicris</a:t>
            </a:r>
            <a:r>
              <a:rPr lang="en-US" sz="3100" dirty="0"/>
              <a:t>, also explore how the relationship changes with HLA genes</a:t>
            </a:r>
          </a:p>
        </p:txBody>
      </p:sp>
      <p:pic>
        <p:nvPicPr>
          <p:cNvPr id="6" name="Graphic 5" descr="Decision chart">
            <a:extLst>
              <a:ext uri="{FF2B5EF4-FFF2-40B4-BE49-F238E27FC236}">
                <a16:creationId xmlns:a16="http://schemas.microsoft.com/office/drawing/2014/main" id="{DE488149-B135-FF79-61F6-F743372A2E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6720" y="1420394"/>
            <a:ext cx="3535680" cy="3535680"/>
          </a:xfrm>
          <a:prstGeom prst="rect">
            <a:avLst/>
          </a:prstGeom>
        </p:spPr>
      </p:pic>
    </p:spTree>
    <p:extLst>
      <p:ext uri="{BB962C8B-B14F-4D97-AF65-F5344CB8AC3E}">
        <p14:creationId xmlns:p14="http://schemas.microsoft.com/office/powerpoint/2010/main" val="929291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D00A5-F1CE-4E3F-A37B-E16DDD664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9073C4A5-3660-4DBB-B3CD-82CBB9C4E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72947"/>
            <a:ext cx="5604676" cy="6785055"/>
          </a:xfrm>
          <a:custGeom>
            <a:avLst/>
            <a:gdLst>
              <a:gd name="connsiteX0" fmla="*/ 4789110 w 5604676"/>
              <a:gd name="connsiteY0" fmla="*/ 776705 h 6785055"/>
              <a:gd name="connsiteX1" fmla="*/ 5353559 w 5604676"/>
              <a:gd name="connsiteY1" fmla="*/ 1341156 h 6785055"/>
              <a:gd name="connsiteX2" fmla="*/ 4789110 w 5604676"/>
              <a:gd name="connsiteY2" fmla="*/ 1905606 h 6785055"/>
              <a:gd name="connsiteX3" fmla="*/ 4224659 w 5604676"/>
              <a:gd name="connsiteY3" fmla="*/ 1341156 h 6785055"/>
              <a:gd name="connsiteX4" fmla="*/ 4789110 w 5604676"/>
              <a:gd name="connsiteY4" fmla="*/ 776705 h 6785055"/>
              <a:gd name="connsiteX5" fmla="*/ 2497314 w 5604676"/>
              <a:gd name="connsiteY5" fmla="*/ 344099 h 6785055"/>
              <a:gd name="connsiteX6" fmla="*/ 2796530 w 5604676"/>
              <a:gd name="connsiteY6" fmla="*/ 643315 h 6785055"/>
              <a:gd name="connsiteX7" fmla="*/ 2497314 w 5604676"/>
              <a:gd name="connsiteY7" fmla="*/ 942531 h 6785055"/>
              <a:gd name="connsiteX8" fmla="*/ 2198099 w 5604676"/>
              <a:gd name="connsiteY8" fmla="*/ 643315 h 6785055"/>
              <a:gd name="connsiteX9" fmla="*/ 2497314 w 5604676"/>
              <a:gd name="connsiteY9" fmla="*/ 344099 h 6785055"/>
              <a:gd name="connsiteX10" fmla="*/ 3607085 w 5604676"/>
              <a:gd name="connsiteY10" fmla="*/ 106299 h 6785055"/>
              <a:gd name="connsiteX11" fmla="*/ 3709772 w 5604676"/>
              <a:gd name="connsiteY11" fmla="*/ 117595 h 6785055"/>
              <a:gd name="connsiteX12" fmla="*/ 4154753 w 5604676"/>
              <a:gd name="connsiteY12" fmla="*/ 641730 h 6785055"/>
              <a:gd name="connsiteX13" fmla="*/ 3759320 w 5604676"/>
              <a:gd name="connsiteY13" fmla="*/ 1422583 h 6785055"/>
              <a:gd name="connsiteX14" fmla="*/ 3955710 w 5604676"/>
              <a:gd name="connsiteY14" fmla="*/ 2139341 h 6785055"/>
              <a:gd name="connsiteX15" fmla="*/ 5237335 w 5604676"/>
              <a:gd name="connsiteY15" fmla="*/ 2226539 h 6785055"/>
              <a:gd name="connsiteX16" fmla="*/ 5601276 w 5604676"/>
              <a:gd name="connsiteY16" fmla="*/ 2970339 h 6785055"/>
              <a:gd name="connsiteX17" fmla="*/ 5108462 w 5604676"/>
              <a:gd name="connsiteY17" fmla="*/ 3821103 h 6785055"/>
              <a:gd name="connsiteX18" fmla="*/ 5561999 w 5604676"/>
              <a:gd name="connsiteY18" fmla="*/ 4705843 h 6785055"/>
              <a:gd name="connsiteX19" fmla="*/ 5314521 w 5604676"/>
              <a:gd name="connsiteY19" fmla="*/ 5470694 h 6785055"/>
              <a:gd name="connsiteX20" fmla="*/ 4645684 w 5604676"/>
              <a:gd name="connsiteY20" fmla="*/ 5934671 h 6785055"/>
              <a:gd name="connsiteX21" fmla="*/ 4517047 w 5604676"/>
              <a:gd name="connsiteY21" fmla="*/ 6670491 h 6785055"/>
              <a:gd name="connsiteX22" fmla="*/ 4528138 w 5604676"/>
              <a:gd name="connsiteY22" fmla="*/ 6785055 h 6785055"/>
              <a:gd name="connsiteX23" fmla="*/ 2734264 w 5604676"/>
              <a:gd name="connsiteY23" fmla="*/ 6785055 h 6785055"/>
              <a:gd name="connsiteX24" fmla="*/ 2227268 w 5604676"/>
              <a:gd name="connsiteY24" fmla="*/ 6785055 h 6785055"/>
              <a:gd name="connsiteX25" fmla="*/ 0 w 5604676"/>
              <a:gd name="connsiteY25" fmla="*/ 6785055 h 6785055"/>
              <a:gd name="connsiteX26" fmla="*/ 0 w 5604676"/>
              <a:gd name="connsiteY26" fmla="*/ 110074 h 6785055"/>
              <a:gd name="connsiteX27" fmla="*/ 25776 w 5604676"/>
              <a:gd name="connsiteY27" fmla="*/ 118960 h 6785055"/>
              <a:gd name="connsiteX28" fmla="*/ 621446 w 5604676"/>
              <a:gd name="connsiteY28" fmla="*/ 907434 h 6785055"/>
              <a:gd name="connsiteX29" fmla="*/ 692985 w 5604676"/>
              <a:gd name="connsiteY29" fmla="*/ 1052908 h 6785055"/>
              <a:gd name="connsiteX30" fmla="*/ 1038786 w 5604676"/>
              <a:gd name="connsiteY30" fmla="*/ 1385443 h 6785055"/>
              <a:gd name="connsiteX31" fmla="*/ 2042727 w 5604676"/>
              <a:gd name="connsiteY31" fmla="*/ 936356 h 6785055"/>
              <a:gd name="connsiteX32" fmla="*/ 2436962 w 5604676"/>
              <a:gd name="connsiteY32" fmla="*/ 1387924 h 6785055"/>
              <a:gd name="connsiteX33" fmla="*/ 2743225 w 5604676"/>
              <a:gd name="connsiteY33" fmla="*/ 1420955 h 6785055"/>
              <a:gd name="connsiteX34" fmla="*/ 2859520 w 5604676"/>
              <a:gd name="connsiteY34" fmla="*/ 1264016 h 6785055"/>
              <a:gd name="connsiteX35" fmla="*/ 3133867 w 5604676"/>
              <a:gd name="connsiteY35" fmla="*/ 330586 h 6785055"/>
              <a:gd name="connsiteX36" fmla="*/ 3607085 w 5604676"/>
              <a:gd name="connsiteY36" fmla="*/ 106299 h 6785055"/>
              <a:gd name="connsiteX37" fmla="*/ 1190644 w 5604676"/>
              <a:gd name="connsiteY37" fmla="*/ 0 h 6785055"/>
              <a:gd name="connsiteX38" fmla="*/ 1729278 w 5604676"/>
              <a:gd name="connsiteY38" fmla="*/ 538633 h 6785055"/>
              <a:gd name="connsiteX39" fmla="*/ 1190644 w 5604676"/>
              <a:gd name="connsiteY39" fmla="*/ 1077267 h 6785055"/>
              <a:gd name="connsiteX40" fmla="*/ 652011 w 5604676"/>
              <a:gd name="connsiteY40" fmla="*/ 538633 h 6785055"/>
              <a:gd name="connsiteX41" fmla="*/ 1190644 w 5604676"/>
              <a:gd name="connsiteY41" fmla="*/ 0 h 678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604676" h="6785055">
                <a:moveTo>
                  <a:pt x="4789110" y="776705"/>
                </a:moveTo>
                <a:cubicBezTo>
                  <a:pt x="5100847" y="776705"/>
                  <a:pt x="5353559" y="1029419"/>
                  <a:pt x="5353559" y="1341156"/>
                </a:cubicBezTo>
                <a:cubicBezTo>
                  <a:pt x="5353559" y="1652893"/>
                  <a:pt x="5100847" y="1905606"/>
                  <a:pt x="4789110" y="1905606"/>
                </a:cubicBezTo>
                <a:cubicBezTo>
                  <a:pt x="4477373" y="1905606"/>
                  <a:pt x="4224659" y="1652893"/>
                  <a:pt x="4224659" y="1341156"/>
                </a:cubicBezTo>
                <a:cubicBezTo>
                  <a:pt x="4224659" y="1029419"/>
                  <a:pt x="4477373" y="776705"/>
                  <a:pt x="4789110" y="776705"/>
                </a:cubicBezTo>
                <a:close/>
                <a:moveTo>
                  <a:pt x="2497314" y="344099"/>
                </a:moveTo>
                <a:cubicBezTo>
                  <a:pt x="2662566" y="344099"/>
                  <a:pt x="2796530" y="478063"/>
                  <a:pt x="2796530" y="643315"/>
                </a:cubicBezTo>
                <a:cubicBezTo>
                  <a:pt x="2796530" y="808567"/>
                  <a:pt x="2662566" y="942531"/>
                  <a:pt x="2497314" y="942531"/>
                </a:cubicBezTo>
                <a:cubicBezTo>
                  <a:pt x="2332062" y="942531"/>
                  <a:pt x="2198099" y="808567"/>
                  <a:pt x="2198099" y="643315"/>
                </a:cubicBezTo>
                <a:cubicBezTo>
                  <a:pt x="2198099" y="478063"/>
                  <a:pt x="2332062" y="344099"/>
                  <a:pt x="2497314" y="344099"/>
                </a:cubicBezTo>
                <a:close/>
                <a:moveTo>
                  <a:pt x="3607085" y="106299"/>
                </a:moveTo>
                <a:cubicBezTo>
                  <a:pt x="3641623" y="106299"/>
                  <a:pt x="3676058" y="110064"/>
                  <a:pt x="3709772" y="117595"/>
                </a:cubicBezTo>
                <a:cubicBezTo>
                  <a:pt x="3950918" y="171078"/>
                  <a:pt x="4145681" y="412136"/>
                  <a:pt x="4154753" y="641730"/>
                </a:cubicBezTo>
                <a:cubicBezTo>
                  <a:pt x="4167075" y="950646"/>
                  <a:pt x="3834539" y="1017051"/>
                  <a:pt x="3759320" y="1422583"/>
                </a:cubicBezTo>
                <a:cubicBezTo>
                  <a:pt x="3719870" y="1635572"/>
                  <a:pt x="3752902" y="1973757"/>
                  <a:pt x="3955710" y="2139341"/>
                </a:cubicBezTo>
                <a:cubicBezTo>
                  <a:pt x="4295263" y="2416513"/>
                  <a:pt x="4794496" y="1950224"/>
                  <a:pt x="5237335" y="2226539"/>
                </a:cubicBezTo>
                <a:cubicBezTo>
                  <a:pt x="5477625" y="2376293"/>
                  <a:pt x="5629686" y="2700015"/>
                  <a:pt x="5601276" y="2970339"/>
                </a:cubicBezTo>
                <a:cubicBezTo>
                  <a:pt x="5557721" y="3384770"/>
                  <a:pt x="5112741" y="3457590"/>
                  <a:pt x="5108462" y="3821103"/>
                </a:cubicBezTo>
                <a:cubicBezTo>
                  <a:pt x="5104698" y="4123521"/>
                  <a:pt x="5467185" y="4286962"/>
                  <a:pt x="5561999" y="4705843"/>
                </a:cubicBezTo>
                <a:cubicBezTo>
                  <a:pt x="5632853" y="5019041"/>
                  <a:pt x="5488576" y="5235284"/>
                  <a:pt x="5314521" y="5470694"/>
                </a:cubicBezTo>
                <a:cubicBezTo>
                  <a:pt x="5079111" y="5789198"/>
                  <a:pt x="4856109" y="5670678"/>
                  <a:pt x="4645684" y="5934671"/>
                </a:cubicBezTo>
                <a:cubicBezTo>
                  <a:pt x="4465724" y="6160668"/>
                  <a:pt x="4489792" y="6420553"/>
                  <a:pt x="4517047" y="6670491"/>
                </a:cubicBezTo>
                <a:lnTo>
                  <a:pt x="4528138" y="6785055"/>
                </a:lnTo>
                <a:lnTo>
                  <a:pt x="2734264" y="6785055"/>
                </a:lnTo>
                <a:lnTo>
                  <a:pt x="2227268" y="6785055"/>
                </a:lnTo>
                <a:lnTo>
                  <a:pt x="0" y="6785055"/>
                </a:lnTo>
                <a:lnTo>
                  <a:pt x="0" y="110074"/>
                </a:lnTo>
                <a:lnTo>
                  <a:pt x="25776" y="118960"/>
                </a:lnTo>
                <a:cubicBezTo>
                  <a:pt x="477471" y="301471"/>
                  <a:pt x="561096" y="692522"/>
                  <a:pt x="621446" y="907434"/>
                </a:cubicBezTo>
                <a:cubicBezTo>
                  <a:pt x="645492" y="957493"/>
                  <a:pt x="668940" y="1006441"/>
                  <a:pt x="692985" y="1052908"/>
                </a:cubicBezTo>
                <a:cubicBezTo>
                  <a:pt x="779499" y="1219603"/>
                  <a:pt x="874656" y="1354124"/>
                  <a:pt x="1038786" y="1385443"/>
                </a:cubicBezTo>
                <a:cubicBezTo>
                  <a:pt x="1434132" y="1460833"/>
                  <a:pt x="1661242" y="830161"/>
                  <a:pt x="2042727" y="936356"/>
                </a:cubicBezTo>
                <a:cubicBezTo>
                  <a:pt x="2238946" y="990951"/>
                  <a:pt x="2335729" y="1200776"/>
                  <a:pt x="2436962" y="1387924"/>
                </a:cubicBezTo>
                <a:cubicBezTo>
                  <a:pt x="2498232" y="1501138"/>
                  <a:pt x="2657654" y="1518253"/>
                  <a:pt x="2743225" y="1420955"/>
                </a:cubicBezTo>
                <a:cubicBezTo>
                  <a:pt x="2786663" y="1372265"/>
                  <a:pt x="2825591" y="1319724"/>
                  <a:pt x="2859520" y="1264016"/>
                </a:cubicBezTo>
                <a:cubicBezTo>
                  <a:pt x="3077903" y="888008"/>
                  <a:pt x="2865681" y="581057"/>
                  <a:pt x="3133867" y="330586"/>
                </a:cubicBezTo>
                <a:cubicBezTo>
                  <a:pt x="3190518" y="277445"/>
                  <a:pt x="3373985" y="106299"/>
                  <a:pt x="3607085" y="106299"/>
                </a:cubicBezTo>
                <a:close/>
                <a:moveTo>
                  <a:pt x="1190644" y="0"/>
                </a:moveTo>
                <a:cubicBezTo>
                  <a:pt x="1488123" y="0"/>
                  <a:pt x="1729278" y="241155"/>
                  <a:pt x="1729278" y="538633"/>
                </a:cubicBezTo>
                <a:cubicBezTo>
                  <a:pt x="1729278" y="836112"/>
                  <a:pt x="1488123" y="1077267"/>
                  <a:pt x="1190644" y="1077267"/>
                </a:cubicBezTo>
                <a:cubicBezTo>
                  <a:pt x="893166" y="1077267"/>
                  <a:pt x="652011" y="836112"/>
                  <a:pt x="652011" y="538633"/>
                </a:cubicBezTo>
                <a:cubicBezTo>
                  <a:pt x="652011" y="241155"/>
                  <a:pt x="893166" y="0"/>
                  <a:pt x="1190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AD6A854-E30C-AA84-7855-C3B04AFE3D8B}"/>
              </a:ext>
            </a:extLst>
          </p:cNvPr>
          <p:cNvSpPr>
            <a:spLocks noGrp="1"/>
          </p:cNvSpPr>
          <p:nvPr>
            <p:ph type="title"/>
          </p:nvPr>
        </p:nvSpPr>
        <p:spPr>
          <a:xfrm>
            <a:off x="6569736" y="424155"/>
            <a:ext cx="5619216" cy="1636698"/>
          </a:xfrm>
        </p:spPr>
        <p:txBody>
          <a:bodyPr>
            <a:normAutofit/>
          </a:bodyPr>
          <a:lstStyle/>
          <a:p>
            <a:r>
              <a:rPr lang="en-IT" dirty="0"/>
              <a:t>How to calculate the rank?</a:t>
            </a:r>
          </a:p>
        </p:txBody>
      </p:sp>
      <p:sp>
        <p:nvSpPr>
          <p:cNvPr id="19" name="Rectangle 18">
            <a:extLst>
              <a:ext uri="{FF2B5EF4-FFF2-40B4-BE49-F238E27FC236}">
                <a16:creationId xmlns:a16="http://schemas.microsoft.com/office/drawing/2014/main" id="{9FFE98C9-C00C-A6E4-20D1-5146F361D1D2}"/>
              </a:ext>
            </a:extLst>
          </p:cNvPr>
          <p:cNvSpPr/>
          <p:nvPr/>
        </p:nvSpPr>
        <p:spPr>
          <a:xfrm>
            <a:off x="-3048" y="0"/>
            <a:ext cx="634852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 name="Content Placeholder 2">
            <a:extLst>
              <a:ext uri="{FF2B5EF4-FFF2-40B4-BE49-F238E27FC236}">
                <a16:creationId xmlns:a16="http://schemas.microsoft.com/office/drawing/2014/main" id="{89234661-4E66-F278-6B4E-7678F843843E}"/>
              </a:ext>
            </a:extLst>
          </p:cNvPr>
          <p:cNvSpPr>
            <a:spLocks noGrp="1"/>
          </p:cNvSpPr>
          <p:nvPr>
            <p:ph idx="1"/>
          </p:nvPr>
        </p:nvSpPr>
        <p:spPr>
          <a:xfrm>
            <a:off x="6418858" y="2313204"/>
            <a:ext cx="5604675" cy="4443660"/>
          </a:xfrm>
        </p:spPr>
        <p:txBody>
          <a:bodyPr anchor="t">
            <a:normAutofit fontScale="85000" lnSpcReduction="20000"/>
          </a:bodyPr>
          <a:lstStyle/>
          <a:p>
            <a:pPr>
              <a:lnSpc>
                <a:spcPct val="100000"/>
              </a:lnSpc>
            </a:pPr>
            <a:r>
              <a:rPr lang="en-IT" sz="1900" dirty="0"/>
              <a:t>To be able to compare datasets of different nature, only genes shared betweeen the datasets were explored</a:t>
            </a:r>
          </a:p>
          <a:p>
            <a:pPr>
              <a:lnSpc>
                <a:spcPct val="100000"/>
              </a:lnSpc>
            </a:pPr>
            <a:r>
              <a:rPr lang="en-IT" sz="1900" dirty="0"/>
              <a:t>Two different methods were explored:</a:t>
            </a:r>
          </a:p>
          <a:p>
            <a:pPr>
              <a:lnSpc>
                <a:spcPct val="100000"/>
              </a:lnSpc>
            </a:pPr>
            <a:r>
              <a:rPr lang="en-GB" sz="1900" dirty="0"/>
              <a:t>A</a:t>
            </a:r>
            <a:r>
              <a:rPr lang="en-IT" sz="1900" dirty="0"/>
              <a:t>- log2 ratio between mean of genes in CRISD and NON-D samples</a:t>
            </a:r>
          </a:p>
          <a:p>
            <a:pPr>
              <a:lnSpc>
                <a:spcPct val="100000"/>
              </a:lnSpc>
            </a:pPr>
            <a:r>
              <a:rPr lang="en-IT" sz="1900" dirty="0"/>
              <a:t>B- signal to noise ratio, considering difference of means but normalizing for variance within classes</a:t>
            </a:r>
          </a:p>
          <a:p>
            <a:pPr>
              <a:lnSpc>
                <a:spcPct val="100000"/>
              </a:lnSpc>
            </a:pPr>
            <a:endParaRPr lang="en-IT" sz="1900" dirty="0"/>
          </a:p>
          <a:p>
            <a:pPr>
              <a:lnSpc>
                <a:spcPct val="100000"/>
              </a:lnSpc>
            </a:pPr>
            <a:r>
              <a:rPr lang="en-IT" sz="1900" dirty="0"/>
              <a:t>Signal to noise ratio shows a best correlation between PDX and TCGA.</a:t>
            </a:r>
          </a:p>
          <a:p>
            <a:pPr>
              <a:lnSpc>
                <a:spcPct val="100000"/>
              </a:lnSpc>
            </a:pPr>
            <a:r>
              <a:rPr lang="en-IT" sz="1900" dirty="0"/>
              <a:t>With respect to log2 ratio, the snr favours low l2r when variability within classes is low and downsizes high l2r when a high variability is encountered</a:t>
            </a:r>
          </a:p>
          <a:p>
            <a:pPr>
              <a:lnSpc>
                <a:spcPct val="100000"/>
              </a:lnSpc>
            </a:pPr>
            <a:endParaRPr lang="en-IT" sz="1900" dirty="0"/>
          </a:p>
          <a:p>
            <a:pPr>
              <a:lnSpc>
                <a:spcPct val="100000"/>
              </a:lnSpc>
            </a:pPr>
            <a:r>
              <a:rPr lang="en-IT" sz="1900" dirty="0"/>
              <a:t>* Cells were excluded due to their smaller dataset size and poor overlapping with the two other Datasets</a:t>
            </a:r>
          </a:p>
        </p:txBody>
      </p:sp>
      <p:pic>
        <p:nvPicPr>
          <p:cNvPr id="7" name="Picture 6" descr="A black dot on a white background&#10;&#10;Description automatically generated">
            <a:extLst>
              <a:ext uri="{FF2B5EF4-FFF2-40B4-BE49-F238E27FC236}">
                <a16:creationId xmlns:a16="http://schemas.microsoft.com/office/drawing/2014/main" id="{F53AB8B6-F0FB-A03E-912A-442679D540B1}"/>
              </a:ext>
            </a:extLst>
          </p:cNvPr>
          <p:cNvPicPr>
            <a:picLocks noChangeAspect="1"/>
          </p:cNvPicPr>
          <p:nvPr/>
        </p:nvPicPr>
        <p:blipFill>
          <a:blip r:embed="rId2"/>
          <a:stretch>
            <a:fillRect/>
          </a:stretch>
        </p:blipFill>
        <p:spPr>
          <a:xfrm>
            <a:off x="3153630" y="773567"/>
            <a:ext cx="2942370" cy="2692269"/>
          </a:xfrm>
          <a:prstGeom prst="rect">
            <a:avLst/>
          </a:prstGeom>
        </p:spPr>
      </p:pic>
      <p:pic>
        <p:nvPicPr>
          <p:cNvPr id="15" name="Picture 14" descr="A screen shot of a graph&#10;&#10;Description automatically generated">
            <a:extLst>
              <a:ext uri="{FF2B5EF4-FFF2-40B4-BE49-F238E27FC236}">
                <a16:creationId xmlns:a16="http://schemas.microsoft.com/office/drawing/2014/main" id="{2E48239C-BB37-7700-2256-FB4E15483486}"/>
              </a:ext>
            </a:extLst>
          </p:cNvPr>
          <p:cNvPicPr>
            <a:picLocks noChangeAspect="1"/>
          </p:cNvPicPr>
          <p:nvPr/>
        </p:nvPicPr>
        <p:blipFill>
          <a:blip r:embed="rId3"/>
          <a:stretch>
            <a:fillRect/>
          </a:stretch>
        </p:blipFill>
        <p:spPr>
          <a:xfrm>
            <a:off x="301164" y="4219121"/>
            <a:ext cx="2781089" cy="2537743"/>
          </a:xfrm>
          <a:prstGeom prst="rect">
            <a:avLst/>
          </a:prstGeom>
        </p:spPr>
      </p:pic>
      <p:pic>
        <p:nvPicPr>
          <p:cNvPr id="9" name="Picture 8" descr="A graph of a number and a black dot&#10;&#10;Description automatically generated with medium confidence">
            <a:extLst>
              <a:ext uri="{FF2B5EF4-FFF2-40B4-BE49-F238E27FC236}">
                <a16:creationId xmlns:a16="http://schemas.microsoft.com/office/drawing/2014/main" id="{74C816E6-DBEF-57CB-EADD-FB03CD92E7C3}"/>
              </a:ext>
            </a:extLst>
          </p:cNvPr>
          <p:cNvPicPr>
            <a:picLocks noChangeAspect="1"/>
          </p:cNvPicPr>
          <p:nvPr/>
        </p:nvPicPr>
        <p:blipFill>
          <a:blip r:embed="rId4"/>
          <a:stretch>
            <a:fillRect/>
          </a:stretch>
        </p:blipFill>
        <p:spPr>
          <a:xfrm>
            <a:off x="275566" y="773567"/>
            <a:ext cx="2844832" cy="2574573"/>
          </a:xfrm>
          <a:prstGeom prst="rect">
            <a:avLst/>
          </a:prstGeom>
        </p:spPr>
      </p:pic>
      <p:pic>
        <p:nvPicPr>
          <p:cNvPr id="11" name="Picture 10" descr="A black and white image of a graph&#10;&#10;Description automatically generated">
            <a:extLst>
              <a:ext uri="{FF2B5EF4-FFF2-40B4-BE49-F238E27FC236}">
                <a16:creationId xmlns:a16="http://schemas.microsoft.com/office/drawing/2014/main" id="{CC8E7585-32D9-E939-4E65-97506B8CB7B2}"/>
              </a:ext>
            </a:extLst>
          </p:cNvPr>
          <p:cNvPicPr>
            <a:picLocks noChangeAspect="1"/>
          </p:cNvPicPr>
          <p:nvPr/>
        </p:nvPicPr>
        <p:blipFill>
          <a:blip r:embed="rId5"/>
          <a:stretch>
            <a:fillRect/>
          </a:stretch>
        </p:blipFill>
        <p:spPr>
          <a:xfrm>
            <a:off x="3153630" y="4219120"/>
            <a:ext cx="2942370" cy="2574573"/>
          </a:xfrm>
          <a:prstGeom prst="rect">
            <a:avLst/>
          </a:prstGeom>
        </p:spPr>
      </p:pic>
    </p:spTree>
    <p:extLst>
      <p:ext uri="{BB962C8B-B14F-4D97-AF65-F5344CB8AC3E}">
        <p14:creationId xmlns:p14="http://schemas.microsoft.com/office/powerpoint/2010/main" val="40569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72EFE5-DDB5-41BC-B3F4-19D747119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77B4CB6-64B7-4C1D-B623-F1EC02FCC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937866"/>
          </a:xfrm>
          <a:custGeom>
            <a:avLst/>
            <a:gdLst>
              <a:gd name="connsiteX0" fmla="*/ 8930642 w 12192000"/>
              <a:gd name="connsiteY0" fmla="*/ 5494299 h 5937866"/>
              <a:gd name="connsiteX1" fmla="*/ 9143134 w 12192000"/>
              <a:gd name="connsiteY1" fmla="*/ 5616927 h 5937866"/>
              <a:gd name="connsiteX2" fmla="*/ 9043549 w 12192000"/>
              <a:gd name="connsiteY2" fmla="*/ 5914543 h 5937866"/>
              <a:gd name="connsiteX3" fmla="*/ 8745984 w 12192000"/>
              <a:gd name="connsiteY3" fmla="*/ 5814814 h 5937866"/>
              <a:gd name="connsiteX4" fmla="*/ 8845568 w 12192000"/>
              <a:gd name="connsiteY4" fmla="*/ 5517199 h 5937866"/>
              <a:gd name="connsiteX5" fmla="*/ 8930642 w 12192000"/>
              <a:gd name="connsiteY5" fmla="*/ 5494299 h 5937866"/>
              <a:gd name="connsiteX6" fmla="*/ 9842642 w 12192000"/>
              <a:gd name="connsiteY6" fmla="*/ 4939308 h 5937866"/>
              <a:gd name="connsiteX7" fmla="*/ 10272210 w 12192000"/>
              <a:gd name="connsiteY7" fmla="*/ 5187210 h 5937866"/>
              <a:gd name="connsiteX8" fmla="*/ 10070896 w 12192000"/>
              <a:gd name="connsiteY8" fmla="*/ 5788857 h 5937866"/>
              <a:gd name="connsiteX9" fmla="*/ 9469346 w 12192000"/>
              <a:gd name="connsiteY9" fmla="*/ 5587251 h 5937866"/>
              <a:gd name="connsiteX10" fmla="*/ 9670660 w 12192000"/>
              <a:gd name="connsiteY10" fmla="*/ 4985603 h 5937866"/>
              <a:gd name="connsiteX11" fmla="*/ 9842642 w 12192000"/>
              <a:gd name="connsiteY11" fmla="*/ 4939308 h 5937866"/>
              <a:gd name="connsiteX12" fmla="*/ 0 w 12192000"/>
              <a:gd name="connsiteY12" fmla="*/ 0 h 5937866"/>
              <a:gd name="connsiteX13" fmla="*/ 12188952 w 12192000"/>
              <a:gd name="connsiteY13" fmla="*/ 0 h 5937866"/>
              <a:gd name="connsiteX14" fmla="*/ 12188952 w 12192000"/>
              <a:gd name="connsiteY14" fmla="*/ 1220565 h 5937866"/>
              <a:gd name="connsiteX15" fmla="*/ 12192000 w 12192000"/>
              <a:gd name="connsiteY15" fmla="*/ 1220565 h 5937866"/>
              <a:gd name="connsiteX16" fmla="*/ 12192000 w 12192000"/>
              <a:gd name="connsiteY16" fmla="*/ 4590456 h 5937866"/>
              <a:gd name="connsiteX17" fmla="*/ 12124015 w 12192000"/>
              <a:gd name="connsiteY17" fmla="*/ 4631278 h 5937866"/>
              <a:gd name="connsiteX18" fmla="*/ 11077457 w 12192000"/>
              <a:gd name="connsiteY18" fmla="*/ 4722290 h 5937866"/>
              <a:gd name="connsiteX19" fmla="*/ 9867246 w 12192000"/>
              <a:gd name="connsiteY19" fmla="*/ 4572157 h 5937866"/>
              <a:gd name="connsiteX20" fmla="*/ 8994802 w 12192000"/>
              <a:gd name="connsiteY20" fmla="*/ 5098943 h 5937866"/>
              <a:gd name="connsiteX21" fmla="*/ 6994655 w 12192000"/>
              <a:gd name="connsiteY21" fmla="*/ 5556202 h 5937866"/>
              <a:gd name="connsiteX22" fmla="*/ 6287534 w 12192000"/>
              <a:gd name="connsiteY22" fmla="*/ 4934764 h 5937866"/>
              <a:gd name="connsiteX23" fmla="*/ 4392596 w 12192000"/>
              <a:gd name="connsiteY23" fmla="*/ 4612909 h 5937866"/>
              <a:gd name="connsiteX24" fmla="*/ 3014500 w 12192000"/>
              <a:gd name="connsiteY24" fmla="*/ 5320787 h 5937866"/>
              <a:gd name="connsiteX25" fmla="*/ 86414 w 12192000"/>
              <a:gd name="connsiteY25" fmla="*/ 5123870 h 5937866"/>
              <a:gd name="connsiteX26" fmla="*/ 0 w 12192000"/>
              <a:gd name="connsiteY26" fmla="*/ 5061131 h 5937866"/>
              <a:gd name="connsiteX27" fmla="*/ 0 w 12192000"/>
              <a:gd name="connsiteY27" fmla="*/ 3267075 h 5937866"/>
              <a:gd name="connsiteX28" fmla="*/ 0 w 12192000"/>
              <a:gd name="connsiteY28" fmla="*/ 1220565 h 593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5937866">
                <a:moveTo>
                  <a:pt x="8930642" y="5494299"/>
                </a:moveTo>
                <a:cubicBezTo>
                  <a:pt x="9016941" y="5488946"/>
                  <a:pt x="9102130" y="5534635"/>
                  <a:pt x="9143134" y="5616927"/>
                </a:cubicBezTo>
                <a:cubicBezTo>
                  <a:pt x="9197806" y="5726652"/>
                  <a:pt x="9153221" y="5859898"/>
                  <a:pt x="9043549" y="5914543"/>
                </a:cubicBezTo>
                <a:cubicBezTo>
                  <a:pt x="8933879" y="5969187"/>
                  <a:pt x="8800655" y="5924538"/>
                  <a:pt x="8745984" y="5814814"/>
                </a:cubicBezTo>
                <a:cubicBezTo>
                  <a:pt x="8691311" y="5705090"/>
                  <a:pt x="8735897" y="5571844"/>
                  <a:pt x="8845568" y="5517199"/>
                </a:cubicBezTo>
                <a:cubicBezTo>
                  <a:pt x="8872986" y="5503538"/>
                  <a:pt x="8901875" y="5496082"/>
                  <a:pt x="8930642" y="5494299"/>
                </a:cubicBezTo>
                <a:close/>
                <a:moveTo>
                  <a:pt x="9842642" y="4939308"/>
                </a:moveTo>
                <a:cubicBezTo>
                  <a:pt x="10017101" y="4928488"/>
                  <a:pt x="10189318" y="5020851"/>
                  <a:pt x="10272210" y="5187210"/>
                </a:cubicBezTo>
                <a:cubicBezTo>
                  <a:pt x="10382732" y="5409023"/>
                  <a:pt x="10292600" y="5678390"/>
                  <a:pt x="10070896" y="5788857"/>
                </a:cubicBezTo>
                <a:cubicBezTo>
                  <a:pt x="9849191" y="5899325"/>
                  <a:pt x="9579867" y="5809063"/>
                  <a:pt x="9469346" y="5587251"/>
                </a:cubicBezTo>
                <a:cubicBezTo>
                  <a:pt x="9358824" y="5365438"/>
                  <a:pt x="9448956" y="5096071"/>
                  <a:pt x="9670660" y="4985603"/>
                </a:cubicBezTo>
                <a:cubicBezTo>
                  <a:pt x="9726087" y="4957986"/>
                  <a:pt x="9784490" y="4942914"/>
                  <a:pt x="9842642" y="4939308"/>
                </a:cubicBezTo>
                <a:close/>
                <a:moveTo>
                  <a:pt x="0" y="0"/>
                </a:moveTo>
                <a:lnTo>
                  <a:pt x="12188952" y="0"/>
                </a:lnTo>
                <a:lnTo>
                  <a:pt x="12188952" y="1220565"/>
                </a:lnTo>
                <a:lnTo>
                  <a:pt x="12192000" y="1220565"/>
                </a:lnTo>
                <a:lnTo>
                  <a:pt x="12192000" y="4590456"/>
                </a:lnTo>
                <a:lnTo>
                  <a:pt x="12124015" y="4631278"/>
                </a:lnTo>
                <a:cubicBezTo>
                  <a:pt x="11792041" y="4802103"/>
                  <a:pt x="11443617" y="4797817"/>
                  <a:pt x="11077457" y="4722290"/>
                </a:cubicBezTo>
                <a:cubicBezTo>
                  <a:pt x="10679189" y="4640425"/>
                  <a:pt x="10271734" y="4578846"/>
                  <a:pt x="9867246" y="4572157"/>
                </a:cubicBezTo>
                <a:cubicBezTo>
                  <a:pt x="9492336" y="4566176"/>
                  <a:pt x="9239136" y="4846894"/>
                  <a:pt x="8994802" y="5098943"/>
                </a:cubicBezTo>
                <a:cubicBezTo>
                  <a:pt x="8385954" y="5727243"/>
                  <a:pt x="7695268" y="5911307"/>
                  <a:pt x="6994655" y="5556202"/>
                </a:cubicBezTo>
                <a:cubicBezTo>
                  <a:pt x="6722938" y="5418487"/>
                  <a:pt x="6494843" y="5169191"/>
                  <a:pt x="6287534" y="4934764"/>
                </a:cubicBezTo>
                <a:cubicBezTo>
                  <a:pt x="5731733" y="4306056"/>
                  <a:pt x="5043559" y="4288064"/>
                  <a:pt x="4392596" y="4612909"/>
                </a:cubicBezTo>
                <a:cubicBezTo>
                  <a:pt x="3930423" y="4844432"/>
                  <a:pt x="3492022" y="5129169"/>
                  <a:pt x="3014500" y="5320787"/>
                </a:cubicBezTo>
                <a:cubicBezTo>
                  <a:pt x="1977820" y="5738974"/>
                  <a:pt x="973242" y="5720051"/>
                  <a:pt x="86414" y="5123870"/>
                </a:cubicBezTo>
                <a:lnTo>
                  <a:pt x="0" y="5061131"/>
                </a:lnTo>
                <a:lnTo>
                  <a:pt x="0" y="3267075"/>
                </a:lnTo>
                <a:lnTo>
                  <a:pt x="0" y="12205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6DD0E9-8418-9BF5-486B-1AF2EAA8E604}"/>
              </a:ext>
            </a:extLst>
          </p:cNvPr>
          <p:cNvSpPr>
            <a:spLocks noGrp="1"/>
          </p:cNvSpPr>
          <p:nvPr>
            <p:ph type="title"/>
          </p:nvPr>
        </p:nvSpPr>
        <p:spPr>
          <a:xfrm>
            <a:off x="448963" y="5862416"/>
            <a:ext cx="9844216" cy="875600"/>
          </a:xfrm>
        </p:spPr>
        <p:txBody>
          <a:bodyPr anchor="t">
            <a:normAutofit/>
          </a:bodyPr>
          <a:lstStyle/>
          <a:p>
            <a:r>
              <a:rPr lang="en-IT" dirty="0"/>
              <a:t>Immune regulation pathways</a:t>
            </a:r>
          </a:p>
        </p:txBody>
      </p:sp>
      <p:pic>
        <p:nvPicPr>
          <p:cNvPr id="16" name="Picture 15">
            <a:extLst>
              <a:ext uri="{FF2B5EF4-FFF2-40B4-BE49-F238E27FC236}">
                <a16:creationId xmlns:a16="http://schemas.microsoft.com/office/drawing/2014/main" id="{09990BD6-2BE0-C3F7-F858-66F36FBC4DAD}"/>
              </a:ext>
            </a:extLst>
          </p:cNvPr>
          <p:cNvPicPr>
            <a:picLocks noChangeAspect="1"/>
          </p:cNvPicPr>
          <p:nvPr/>
        </p:nvPicPr>
        <p:blipFill>
          <a:blip r:embed="rId2"/>
          <a:stretch>
            <a:fillRect/>
          </a:stretch>
        </p:blipFill>
        <p:spPr>
          <a:xfrm>
            <a:off x="448963" y="175424"/>
            <a:ext cx="5466814" cy="4089783"/>
          </a:xfrm>
          <a:prstGeom prst="rect">
            <a:avLst/>
          </a:prstGeom>
        </p:spPr>
      </p:pic>
      <p:pic>
        <p:nvPicPr>
          <p:cNvPr id="17" name="Picture 16">
            <a:extLst>
              <a:ext uri="{FF2B5EF4-FFF2-40B4-BE49-F238E27FC236}">
                <a16:creationId xmlns:a16="http://schemas.microsoft.com/office/drawing/2014/main" id="{715EC3C3-0D99-5D5E-C2EF-7D35F717B7D9}"/>
              </a:ext>
            </a:extLst>
          </p:cNvPr>
          <p:cNvPicPr>
            <a:picLocks noChangeAspect="1"/>
          </p:cNvPicPr>
          <p:nvPr/>
        </p:nvPicPr>
        <p:blipFill>
          <a:blip r:embed="rId3"/>
          <a:stretch>
            <a:fillRect/>
          </a:stretch>
        </p:blipFill>
        <p:spPr>
          <a:xfrm>
            <a:off x="6489881" y="179565"/>
            <a:ext cx="5305000" cy="4085642"/>
          </a:xfrm>
          <a:prstGeom prst="rect">
            <a:avLst/>
          </a:prstGeom>
        </p:spPr>
      </p:pic>
      <p:sp>
        <p:nvSpPr>
          <p:cNvPr id="18" name="TextBox 17">
            <a:extLst>
              <a:ext uri="{FF2B5EF4-FFF2-40B4-BE49-F238E27FC236}">
                <a16:creationId xmlns:a16="http://schemas.microsoft.com/office/drawing/2014/main" id="{D7965BBF-B98E-CF2A-5646-ECF3980C2626}"/>
              </a:ext>
            </a:extLst>
          </p:cNvPr>
          <p:cNvSpPr txBox="1"/>
          <p:nvPr/>
        </p:nvSpPr>
        <p:spPr>
          <a:xfrm>
            <a:off x="2442755" y="4355942"/>
            <a:ext cx="638957" cy="369332"/>
          </a:xfrm>
          <a:prstGeom prst="rect">
            <a:avLst/>
          </a:prstGeom>
          <a:noFill/>
        </p:spPr>
        <p:txBody>
          <a:bodyPr wrap="none" rtlCol="0">
            <a:spAutoFit/>
          </a:bodyPr>
          <a:lstStyle/>
          <a:p>
            <a:r>
              <a:rPr lang="en-IT" dirty="0"/>
              <a:t>PDX</a:t>
            </a:r>
          </a:p>
        </p:txBody>
      </p:sp>
      <p:sp>
        <p:nvSpPr>
          <p:cNvPr id="19" name="TextBox 18">
            <a:extLst>
              <a:ext uri="{FF2B5EF4-FFF2-40B4-BE49-F238E27FC236}">
                <a16:creationId xmlns:a16="http://schemas.microsoft.com/office/drawing/2014/main" id="{1E2B6BC8-F130-2908-C9B8-618DE1295BA0}"/>
              </a:ext>
            </a:extLst>
          </p:cNvPr>
          <p:cNvSpPr txBox="1"/>
          <p:nvPr/>
        </p:nvSpPr>
        <p:spPr>
          <a:xfrm>
            <a:off x="8515365" y="4355942"/>
            <a:ext cx="814582" cy="369332"/>
          </a:xfrm>
          <a:prstGeom prst="rect">
            <a:avLst/>
          </a:prstGeom>
          <a:noFill/>
        </p:spPr>
        <p:txBody>
          <a:bodyPr wrap="none" rtlCol="0">
            <a:spAutoFit/>
          </a:bodyPr>
          <a:lstStyle/>
          <a:p>
            <a:r>
              <a:rPr lang="en-IT" dirty="0"/>
              <a:t>TCGA</a:t>
            </a:r>
          </a:p>
        </p:txBody>
      </p:sp>
    </p:spTree>
    <p:extLst>
      <p:ext uri="{BB962C8B-B14F-4D97-AF65-F5344CB8AC3E}">
        <p14:creationId xmlns:p14="http://schemas.microsoft.com/office/powerpoint/2010/main" val="192167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graph with a barcode and a green line&#10;&#10;Description automatically generated">
            <a:extLst>
              <a:ext uri="{FF2B5EF4-FFF2-40B4-BE49-F238E27FC236}">
                <a16:creationId xmlns:a16="http://schemas.microsoft.com/office/drawing/2014/main" id="{7015A0F4-3369-0801-3442-6DF02171C752}"/>
              </a:ext>
            </a:extLst>
          </p:cNvPr>
          <p:cNvPicPr>
            <a:picLocks noChangeAspect="1"/>
          </p:cNvPicPr>
          <p:nvPr/>
        </p:nvPicPr>
        <p:blipFill>
          <a:blip r:embed="rId2"/>
          <a:stretch>
            <a:fillRect/>
          </a:stretch>
        </p:blipFill>
        <p:spPr>
          <a:xfrm>
            <a:off x="797626" y="391510"/>
            <a:ext cx="2890345" cy="2872558"/>
          </a:xfrm>
          <a:prstGeom prst="rect">
            <a:avLst/>
          </a:prstGeom>
        </p:spPr>
      </p:pic>
      <p:pic>
        <p:nvPicPr>
          <p:cNvPr id="6" name="Picture 5" descr="A graph with a barcode and a green line&#10;&#10;Description automatically generated">
            <a:extLst>
              <a:ext uri="{FF2B5EF4-FFF2-40B4-BE49-F238E27FC236}">
                <a16:creationId xmlns:a16="http://schemas.microsoft.com/office/drawing/2014/main" id="{5F4278EA-A78D-175D-AB29-6E35798FA970}"/>
              </a:ext>
            </a:extLst>
          </p:cNvPr>
          <p:cNvPicPr>
            <a:picLocks noChangeAspect="1"/>
          </p:cNvPicPr>
          <p:nvPr/>
        </p:nvPicPr>
        <p:blipFill>
          <a:blip r:embed="rId3"/>
          <a:stretch>
            <a:fillRect/>
          </a:stretch>
        </p:blipFill>
        <p:spPr>
          <a:xfrm>
            <a:off x="4256972" y="391510"/>
            <a:ext cx="2899405" cy="2872558"/>
          </a:xfrm>
          <a:prstGeom prst="rect">
            <a:avLst/>
          </a:prstGeom>
        </p:spPr>
      </p:pic>
      <p:pic>
        <p:nvPicPr>
          <p:cNvPr id="9" name="Picture 8" descr="A graph with a barcode and a green line&#10;&#10;Description automatically generated">
            <a:extLst>
              <a:ext uri="{FF2B5EF4-FFF2-40B4-BE49-F238E27FC236}">
                <a16:creationId xmlns:a16="http://schemas.microsoft.com/office/drawing/2014/main" id="{BF2DFAD9-A3A9-B5A0-26D1-A9CC4BE1220B}"/>
              </a:ext>
            </a:extLst>
          </p:cNvPr>
          <p:cNvPicPr>
            <a:picLocks noChangeAspect="1"/>
          </p:cNvPicPr>
          <p:nvPr/>
        </p:nvPicPr>
        <p:blipFill>
          <a:blip r:embed="rId4"/>
          <a:stretch>
            <a:fillRect/>
          </a:stretch>
        </p:blipFill>
        <p:spPr>
          <a:xfrm>
            <a:off x="559131" y="3593933"/>
            <a:ext cx="3299601" cy="3264067"/>
          </a:xfrm>
          <a:prstGeom prst="rect">
            <a:avLst/>
          </a:prstGeom>
        </p:spPr>
      </p:pic>
      <p:pic>
        <p:nvPicPr>
          <p:cNvPr id="13" name="Picture 12" descr="A graph of a cell surface receptor signaling pathway&#10;&#10;Description automatically generated">
            <a:extLst>
              <a:ext uri="{FF2B5EF4-FFF2-40B4-BE49-F238E27FC236}">
                <a16:creationId xmlns:a16="http://schemas.microsoft.com/office/drawing/2014/main" id="{BD97F8F8-7E59-4390-FD45-161D934E42FD}"/>
              </a:ext>
            </a:extLst>
          </p:cNvPr>
          <p:cNvPicPr>
            <a:picLocks noChangeAspect="1"/>
          </p:cNvPicPr>
          <p:nvPr/>
        </p:nvPicPr>
        <p:blipFill>
          <a:blip r:embed="rId5"/>
          <a:stretch>
            <a:fillRect/>
          </a:stretch>
        </p:blipFill>
        <p:spPr>
          <a:xfrm>
            <a:off x="4100106" y="3593932"/>
            <a:ext cx="3264067" cy="3264067"/>
          </a:xfrm>
          <a:prstGeom prst="rect">
            <a:avLst/>
          </a:prstGeom>
        </p:spPr>
      </p:pic>
      <p:sp>
        <p:nvSpPr>
          <p:cNvPr id="14" name="TextBox 13">
            <a:extLst>
              <a:ext uri="{FF2B5EF4-FFF2-40B4-BE49-F238E27FC236}">
                <a16:creationId xmlns:a16="http://schemas.microsoft.com/office/drawing/2014/main" id="{B905F0FA-84C7-9D7F-2A27-E876022E9B5E}"/>
              </a:ext>
            </a:extLst>
          </p:cNvPr>
          <p:cNvSpPr txBox="1"/>
          <p:nvPr/>
        </p:nvSpPr>
        <p:spPr>
          <a:xfrm>
            <a:off x="9609056" y="2831813"/>
            <a:ext cx="1541191" cy="923330"/>
          </a:xfrm>
          <a:prstGeom prst="rect">
            <a:avLst/>
          </a:prstGeom>
          <a:noFill/>
        </p:spPr>
        <p:txBody>
          <a:bodyPr wrap="none" rtlCol="0">
            <a:spAutoFit/>
          </a:bodyPr>
          <a:lstStyle/>
          <a:p>
            <a:r>
              <a:rPr lang="en-IT" sz="5400" dirty="0">
                <a:latin typeface="+mj-lt"/>
              </a:rPr>
              <a:t>PDX</a:t>
            </a:r>
          </a:p>
        </p:txBody>
      </p:sp>
    </p:spTree>
    <p:extLst>
      <p:ext uri="{BB962C8B-B14F-4D97-AF65-F5344CB8AC3E}">
        <p14:creationId xmlns:p14="http://schemas.microsoft.com/office/powerpoint/2010/main" val="401145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DF30304-788E-70E4-B3E8-EBE7551760B9}"/>
              </a:ext>
            </a:extLst>
          </p:cNvPr>
          <p:cNvSpPr>
            <a:spLocks noGrp="1"/>
          </p:cNvSpPr>
          <p:nvPr>
            <p:ph type="title"/>
          </p:nvPr>
        </p:nvSpPr>
        <p:spPr>
          <a:xfrm>
            <a:off x="9299448" y="879516"/>
            <a:ext cx="6693027" cy="3130807"/>
          </a:xfrm>
        </p:spPr>
        <p:txBody>
          <a:bodyPr vert="horz" lIns="91440" tIns="45720" rIns="91440" bIns="45720" rtlCol="0" anchor="b">
            <a:normAutofit/>
          </a:bodyPr>
          <a:lstStyle/>
          <a:p>
            <a:r>
              <a:rPr lang="en-US" sz="5400" dirty="0"/>
              <a:t>TCGA</a:t>
            </a:r>
          </a:p>
        </p:txBody>
      </p:sp>
      <p:pic>
        <p:nvPicPr>
          <p:cNvPr id="5" name="Picture 4" descr="A graph with barcode and green line&#10;&#10;Description automatically generated">
            <a:extLst>
              <a:ext uri="{FF2B5EF4-FFF2-40B4-BE49-F238E27FC236}">
                <a16:creationId xmlns:a16="http://schemas.microsoft.com/office/drawing/2014/main" id="{761FD717-2A5F-DD74-DD6C-ABFD885E54B9}"/>
              </a:ext>
            </a:extLst>
          </p:cNvPr>
          <p:cNvPicPr>
            <a:picLocks noChangeAspect="1"/>
          </p:cNvPicPr>
          <p:nvPr/>
        </p:nvPicPr>
        <p:blipFill>
          <a:blip r:embed="rId2"/>
          <a:stretch>
            <a:fillRect/>
          </a:stretch>
        </p:blipFill>
        <p:spPr>
          <a:xfrm>
            <a:off x="378085" y="127000"/>
            <a:ext cx="3321114" cy="3302000"/>
          </a:xfrm>
          <a:prstGeom prst="rect">
            <a:avLst/>
          </a:prstGeom>
        </p:spPr>
      </p:pic>
      <p:pic>
        <p:nvPicPr>
          <p:cNvPr id="7" name="Picture 6" descr="A graph with a barcode and a green line&#10;&#10;Description automatically generated">
            <a:extLst>
              <a:ext uri="{FF2B5EF4-FFF2-40B4-BE49-F238E27FC236}">
                <a16:creationId xmlns:a16="http://schemas.microsoft.com/office/drawing/2014/main" id="{49802C14-75F1-FDF1-656A-9A407F5F8597}"/>
              </a:ext>
            </a:extLst>
          </p:cNvPr>
          <p:cNvPicPr>
            <a:picLocks noChangeAspect="1"/>
          </p:cNvPicPr>
          <p:nvPr/>
        </p:nvPicPr>
        <p:blipFill>
          <a:blip r:embed="rId3"/>
          <a:stretch>
            <a:fillRect/>
          </a:stretch>
        </p:blipFill>
        <p:spPr>
          <a:xfrm>
            <a:off x="3838417" y="127000"/>
            <a:ext cx="3321114" cy="3321114"/>
          </a:xfrm>
          <a:prstGeom prst="rect">
            <a:avLst/>
          </a:prstGeom>
        </p:spPr>
      </p:pic>
      <p:pic>
        <p:nvPicPr>
          <p:cNvPr id="11" name="Picture 10" descr="A graph with a barcode and a green line&#10;&#10;Description automatically generated">
            <a:extLst>
              <a:ext uri="{FF2B5EF4-FFF2-40B4-BE49-F238E27FC236}">
                <a16:creationId xmlns:a16="http://schemas.microsoft.com/office/drawing/2014/main" id="{8DEC817D-DC06-827B-1CD4-479DABCF3D5C}"/>
              </a:ext>
            </a:extLst>
          </p:cNvPr>
          <p:cNvPicPr>
            <a:picLocks noChangeAspect="1"/>
          </p:cNvPicPr>
          <p:nvPr/>
        </p:nvPicPr>
        <p:blipFill>
          <a:blip r:embed="rId4"/>
          <a:stretch>
            <a:fillRect/>
          </a:stretch>
        </p:blipFill>
        <p:spPr>
          <a:xfrm>
            <a:off x="378085" y="3534968"/>
            <a:ext cx="3321114" cy="3311543"/>
          </a:xfrm>
          <a:prstGeom prst="rect">
            <a:avLst/>
          </a:prstGeom>
        </p:spPr>
      </p:pic>
      <p:pic>
        <p:nvPicPr>
          <p:cNvPr id="14" name="Picture 13" descr="A graph with green and black lines&#10;&#10;Description automatically generated">
            <a:extLst>
              <a:ext uri="{FF2B5EF4-FFF2-40B4-BE49-F238E27FC236}">
                <a16:creationId xmlns:a16="http://schemas.microsoft.com/office/drawing/2014/main" id="{907A4CE5-157C-C812-5FC3-9F94BB6F39C2}"/>
              </a:ext>
            </a:extLst>
          </p:cNvPr>
          <p:cNvPicPr>
            <a:picLocks noChangeAspect="1"/>
          </p:cNvPicPr>
          <p:nvPr/>
        </p:nvPicPr>
        <p:blipFill>
          <a:blip r:embed="rId5"/>
          <a:stretch>
            <a:fillRect/>
          </a:stretch>
        </p:blipFill>
        <p:spPr>
          <a:xfrm>
            <a:off x="4037747" y="3600193"/>
            <a:ext cx="3121784" cy="3130807"/>
          </a:xfrm>
          <a:prstGeom prst="rect">
            <a:avLst/>
          </a:prstGeom>
        </p:spPr>
      </p:pic>
    </p:spTree>
    <p:extLst>
      <p:ext uri="{BB962C8B-B14F-4D97-AF65-F5344CB8AC3E}">
        <p14:creationId xmlns:p14="http://schemas.microsoft.com/office/powerpoint/2010/main" val="4197299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Background Fill">
            <a:extLst>
              <a:ext uri="{FF2B5EF4-FFF2-40B4-BE49-F238E27FC236}">
                <a16:creationId xmlns:a16="http://schemas.microsoft.com/office/drawing/2014/main" id="{D0DA90F4-B24A-49DA-9477-972BFC4B1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ADAF001-055A-4E35-BF24-AF70A5FE2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986" y="0"/>
            <a:ext cx="10615628" cy="6858000"/>
          </a:xfrm>
          <a:custGeom>
            <a:avLst/>
            <a:gdLst>
              <a:gd name="connsiteX0" fmla="*/ 7169275 w 10615628"/>
              <a:gd name="connsiteY0" fmla="*/ 5665108 h 6858000"/>
              <a:gd name="connsiteX1" fmla="*/ 7514896 w 10615628"/>
              <a:gd name="connsiteY1" fmla="*/ 6010729 h 6858000"/>
              <a:gd name="connsiteX2" fmla="*/ 7169275 w 10615628"/>
              <a:gd name="connsiteY2" fmla="*/ 6356350 h 6858000"/>
              <a:gd name="connsiteX3" fmla="*/ 6823654 w 10615628"/>
              <a:gd name="connsiteY3" fmla="*/ 6010729 h 6858000"/>
              <a:gd name="connsiteX4" fmla="*/ 7169275 w 10615628"/>
              <a:gd name="connsiteY4" fmla="*/ 5665108 h 6858000"/>
              <a:gd name="connsiteX5" fmla="*/ 10010445 w 10615628"/>
              <a:gd name="connsiteY5" fmla="*/ 2285547 h 6858000"/>
              <a:gd name="connsiteX6" fmla="*/ 10456759 w 10615628"/>
              <a:gd name="connsiteY6" fmla="*/ 2731861 h 6858000"/>
              <a:gd name="connsiteX7" fmla="*/ 10010445 w 10615628"/>
              <a:gd name="connsiteY7" fmla="*/ 3178175 h 6858000"/>
              <a:gd name="connsiteX8" fmla="*/ 9564131 w 10615628"/>
              <a:gd name="connsiteY8" fmla="*/ 2731861 h 6858000"/>
              <a:gd name="connsiteX9" fmla="*/ 10010445 w 10615628"/>
              <a:gd name="connsiteY9" fmla="*/ 2285547 h 6858000"/>
              <a:gd name="connsiteX10" fmla="*/ 10354144 w 10615628"/>
              <a:gd name="connsiteY10" fmla="*/ 1626055 h 6858000"/>
              <a:gd name="connsiteX11" fmla="*/ 10615628 w 10615628"/>
              <a:gd name="connsiteY11" fmla="*/ 1887539 h 6858000"/>
              <a:gd name="connsiteX12" fmla="*/ 10354144 w 10615628"/>
              <a:gd name="connsiteY12" fmla="*/ 2149023 h 6858000"/>
              <a:gd name="connsiteX13" fmla="*/ 10092660 w 10615628"/>
              <a:gd name="connsiteY13" fmla="*/ 1887539 h 6858000"/>
              <a:gd name="connsiteX14" fmla="*/ 10354144 w 10615628"/>
              <a:gd name="connsiteY14" fmla="*/ 1626055 h 6858000"/>
              <a:gd name="connsiteX15" fmla="*/ 1458900 w 10615628"/>
              <a:gd name="connsiteY15" fmla="*/ 620486 h 6858000"/>
              <a:gd name="connsiteX16" fmla="*/ 1905214 w 10615628"/>
              <a:gd name="connsiteY16" fmla="*/ 1066801 h 6858000"/>
              <a:gd name="connsiteX17" fmla="*/ 1458900 w 10615628"/>
              <a:gd name="connsiteY17" fmla="*/ 1513115 h 6858000"/>
              <a:gd name="connsiteX18" fmla="*/ 1012586 w 10615628"/>
              <a:gd name="connsiteY18" fmla="*/ 1066801 h 6858000"/>
              <a:gd name="connsiteX19" fmla="*/ 1458900 w 10615628"/>
              <a:gd name="connsiteY19" fmla="*/ 620486 h 6858000"/>
              <a:gd name="connsiteX20" fmla="*/ 6634576 w 10615628"/>
              <a:gd name="connsiteY20" fmla="*/ 0 h 6858000"/>
              <a:gd name="connsiteX21" fmla="*/ 10141833 w 10615628"/>
              <a:gd name="connsiteY21" fmla="*/ 0 h 6858000"/>
              <a:gd name="connsiteX22" fmla="*/ 10200259 w 10615628"/>
              <a:gd name="connsiteY22" fmla="*/ 112226 h 6858000"/>
              <a:gd name="connsiteX23" fmla="*/ 9914574 w 10615628"/>
              <a:gd name="connsiteY23" fmla="*/ 1675664 h 6858000"/>
              <a:gd name="connsiteX24" fmla="*/ 9361608 w 10615628"/>
              <a:gd name="connsiteY24" fmla="*/ 2357295 h 6858000"/>
              <a:gd name="connsiteX25" fmla="*/ 9334634 w 10615628"/>
              <a:gd name="connsiteY25" fmla="*/ 3068329 h 6858000"/>
              <a:gd name="connsiteX26" fmla="*/ 9815041 w 10615628"/>
              <a:gd name="connsiteY26" fmla="*/ 3852733 h 6858000"/>
              <a:gd name="connsiteX27" fmla="*/ 9376175 w 10615628"/>
              <a:gd name="connsiteY27" fmla="*/ 5163128 h 6858000"/>
              <a:gd name="connsiteX28" fmla="*/ 7869812 w 10615628"/>
              <a:gd name="connsiteY28" fmla="*/ 5397802 h 6858000"/>
              <a:gd name="connsiteX29" fmla="*/ 6545391 w 10615628"/>
              <a:gd name="connsiteY29" fmla="*/ 5591204 h 6858000"/>
              <a:gd name="connsiteX30" fmla="*/ 5772722 w 10615628"/>
              <a:gd name="connsiteY30" fmla="*/ 6463273 h 6858000"/>
              <a:gd name="connsiteX31" fmla="*/ 5542128 w 10615628"/>
              <a:gd name="connsiteY31" fmla="*/ 6751894 h 6858000"/>
              <a:gd name="connsiteX32" fmla="*/ 5455474 w 10615628"/>
              <a:gd name="connsiteY32" fmla="*/ 6858000 h 6858000"/>
              <a:gd name="connsiteX33" fmla="*/ 3884321 w 10615628"/>
              <a:gd name="connsiteY33" fmla="*/ 6858000 h 6858000"/>
              <a:gd name="connsiteX34" fmla="*/ 3874161 w 10615628"/>
              <a:gd name="connsiteY34" fmla="*/ 6844415 h 6858000"/>
              <a:gd name="connsiteX35" fmla="*/ 3692625 w 10615628"/>
              <a:gd name="connsiteY35" fmla="*/ 6276208 h 6858000"/>
              <a:gd name="connsiteX36" fmla="*/ 2561203 w 10615628"/>
              <a:gd name="connsiteY36" fmla="*/ 5655807 h 6858000"/>
              <a:gd name="connsiteX37" fmla="*/ 69616 w 10615628"/>
              <a:gd name="connsiteY37" fmla="*/ 4277707 h 6858000"/>
              <a:gd name="connsiteX38" fmla="*/ 1642 w 10615628"/>
              <a:gd name="connsiteY38" fmla="*/ 3679829 h 6858000"/>
              <a:gd name="connsiteX39" fmla="*/ 368893 w 10615628"/>
              <a:gd name="connsiteY39" fmla="*/ 2516307 h 6858000"/>
              <a:gd name="connsiteX40" fmla="*/ 1113509 w 10615628"/>
              <a:gd name="connsiteY40" fmla="*/ 2192619 h 6858000"/>
              <a:gd name="connsiteX41" fmla="*/ 2037232 w 10615628"/>
              <a:gd name="connsiteY41" fmla="*/ 2005556 h 6858000"/>
              <a:gd name="connsiteX42" fmla="*/ 2547311 w 10615628"/>
              <a:gd name="connsiteY42" fmla="*/ 1405116 h 6858000"/>
              <a:gd name="connsiteX43" fmla="*/ 3900863 w 10615628"/>
              <a:gd name="connsiteY43" fmla="*/ 578768 h 6858000"/>
              <a:gd name="connsiteX44" fmla="*/ 4571571 w 10615628"/>
              <a:gd name="connsiteY44" fmla="*/ 860779 h 6858000"/>
              <a:gd name="connsiteX45" fmla="*/ 6039225 w 10615628"/>
              <a:gd name="connsiteY45" fmla="*/ 631501 h 6858000"/>
              <a:gd name="connsiteX46" fmla="*/ 6449432 w 10615628"/>
              <a:gd name="connsiteY46" fmla="*/ 1932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615628" h="6858000">
                <a:moveTo>
                  <a:pt x="7169275" y="5665108"/>
                </a:moveTo>
                <a:cubicBezTo>
                  <a:pt x="7360156" y="5665108"/>
                  <a:pt x="7514896" y="5819848"/>
                  <a:pt x="7514896" y="6010729"/>
                </a:cubicBezTo>
                <a:cubicBezTo>
                  <a:pt x="7514896" y="6201610"/>
                  <a:pt x="7360156" y="6356350"/>
                  <a:pt x="7169275" y="6356350"/>
                </a:cubicBezTo>
                <a:cubicBezTo>
                  <a:pt x="6978394" y="6356350"/>
                  <a:pt x="6823654" y="6201610"/>
                  <a:pt x="6823654" y="6010729"/>
                </a:cubicBezTo>
                <a:cubicBezTo>
                  <a:pt x="6823654" y="5819848"/>
                  <a:pt x="6978394" y="5665108"/>
                  <a:pt x="7169275" y="5665108"/>
                </a:cubicBezTo>
                <a:close/>
                <a:moveTo>
                  <a:pt x="10010445" y="2285547"/>
                </a:moveTo>
                <a:cubicBezTo>
                  <a:pt x="10256937" y="2285547"/>
                  <a:pt x="10456759" y="2485369"/>
                  <a:pt x="10456759" y="2731861"/>
                </a:cubicBezTo>
                <a:cubicBezTo>
                  <a:pt x="10456759" y="2978353"/>
                  <a:pt x="10256937" y="3178175"/>
                  <a:pt x="10010445" y="3178175"/>
                </a:cubicBezTo>
                <a:cubicBezTo>
                  <a:pt x="9763953" y="3178175"/>
                  <a:pt x="9564131" y="2978353"/>
                  <a:pt x="9564131" y="2731861"/>
                </a:cubicBezTo>
                <a:cubicBezTo>
                  <a:pt x="9564131" y="2485369"/>
                  <a:pt x="9763953" y="2285547"/>
                  <a:pt x="10010445" y="2285547"/>
                </a:cubicBezTo>
                <a:close/>
                <a:moveTo>
                  <a:pt x="10354144" y="1626055"/>
                </a:moveTo>
                <a:cubicBezTo>
                  <a:pt x="10498558" y="1626055"/>
                  <a:pt x="10615628" y="1743125"/>
                  <a:pt x="10615628" y="1887539"/>
                </a:cubicBezTo>
                <a:cubicBezTo>
                  <a:pt x="10615628" y="2031953"/>
                  <a:pt x="10498558" y="2149023"/>
                  <a:pt x="10354144" y="2149023"/>
                </a:cubicBezTo>
                <a:cubicBezTo>
                  <a:pt x="10209730" y="2149023"/>
                  <a:pt x="10092660" y="2031953"/>
                  <a:pt x="10092660" y="1887539"/>
                </a:cubicBezTo>
                <a:cubicBezTo>
                  <a:pt x="10092660" y="1743125"/>
                  <a:pt x="10209730" y="1626055"/>
                  <a:pt x="10354144" y="1626055"/>
                </a:cubicBezTo>
                <a:close/>
                <a:moveTo>
                  <a:pt x="1458900" y="620486"/>
                </a:moveTo>
                <a:cubicBezTo>
                  <a:pt x="1705392" y="620486"/>
                  <a:pt x="1905214" y="820308"/>
                  <a:pt x="1905214" y="1066801"/>
                </a:cubicBezTo>
                <a:cubicBezTo>
                  <a:pt x="1905214" y="1313293"/>
                  <a:pt x="1705392" y="1513115"/>
                  <a:pt x="1458900" y="1513115"/>
                </a:cubicBezTo>
                <a:cubicBezTo>
                  <a:pt x="1212408" y="1513115"/>
                  <a:pt x="1012586" y="1313293"/>
                  <a:pt x="1012586" y="1066801"/>
                </a:cubicBezTo>
                <a:cubicBezTo>
                  <a:pt x="1012586" y="820308"/>
                  <a:pt x="1212408" y="620486"/>
                  <a:pt x="1458900" y="620486"/>
                </a:cubicBezTo>
                <a:close/>
                <a:moveTo>
                  <a:pt x="6634576" y="0"/>
                </a:moveTo>
                <a:lnTo>
                  <a:pt x="10141833" y="0"/>
                </a:lnTo>
                <a:lnTo>
                  <a:pt x="10200259" y="112226"/>
                </a:lnTo>
                <a:cubicBezTo>
                  <a:pt x="10410238" y="575267"/>
                  <a:pt x="10394871" y="1153566"/>
                  <a:pt x="9914574" y="1675664"/>
                </a:cubicBezTo>
                <a:cubicBezTo>
                  <a:pt x="9716855" y="1890647"/>
                  <a:pt x="9539637" y="2125050"/>
                  <a:pt x="9361608" y="2357295"/>
                </a:cubicBezTo>
                <a:cubicBezTo>
                  <a:pt x="9193291" y="2576999"/>
                  <a:pt x="9188571" y="2830555"/>
                  <a:pt x="9334634" y="3068329"/>
                </a:cubicBezTo>
                <a:cubicBezTo>
                  <a:pt x="9495669" y="3329572"/>
                  <a:pt x="9683003" y="3577867"/>
                  <a:pt x="9815041" y="3852733"/>
                </a:cubicBezTo>
                <a:cubicBezTo>
                  <a:pt x="10050524" y="4342849"/>
                  <a:pt x="9955574" y="4825683"/>
                  <a:pt x="9376175" y="5163128"/>
                </a:cubicBezTo>
                <a:cubicBezTo>
                  <a:pt x="8901028" y="5439881"/>
                  <a:pt x="8396076" y="5450671"/>
                  <a:pt x="7869812" y="5397802"/>
                </a:cubicBezTo>
                <a:cubicBezTo>
                  <a:pt x="7414763" y="5352215"/>
                  <a:pt x="6924916" y="5316880"/>
                  <a:pt x="6545391" y="5591204"/>
                </a:cubicBezTo>
                <a:cubicBezTo>
                  <a:pt x="6238293" y="5813470"/>
                  <a:pt x="6024794" y="6166020"/>
                  <a:pt x="5772722" y="6463273"/>
                </a:cubicBezTo>
                <a:cubicBezTo>
                  <a:pt x="5693284" y="6557075"/>
                  <a:pt x="5618532" y="6655327"/>
                  <a:pt x="5542128" y="6751894"/>
                </a:cubicBezTo>
                <a:lnTo>
                  <a:pt x="5455474" y="6858000"/>
                </a:lnTo>
                <a:lnTo>
                  <a:pt x="3884321" y="6858000"/>
                </a:lnTo>
                <a:lnTo>
                  <a:pt x="3874161" y="6844415"/>
                </a:lnTo>
                <a:cubicBezTo>
                  <a:pt x="3769501" y="6682571"/>
                  <a:pt x="3725803" y="6471500"/>
                  <a:pt x="3692625" y="6276208"/>
                </a:cubicBezTo>
                <a:cubicBezTo>
                  <a:pt x="3594979" y="5704765"/>
                  <a:pt x="2996562" y="5529974"/>
                  <a:pt x="2561203" y="5655807"/>
                </a:cubicBezTo>
                <a:cubicBezTo>
                  <a:pt x="1295583" y="6024676"/>
                  <a:pt x="405172" y="5378784"/>
                  <a:pt x="69616" y="4277707"/>
                </a:cubicBezTo>
                <a:cubicBezTo>
                  <a:pt x="12162" y="4089023"/>
                  <a:pt x="22817" y="3880246"/>
                  <a:pt x="1642" y="3679829"/>
                </a:cubicBezTo>
                <a:cubicBezTo>
                  <a:pt x="-11845" y="3246492"/>
                  <a:pt x="53163" y="2840534"/>
                  <a:pt x="368893" y="2516307"/>
                </a:cubicBezTo>
                <a:cubicBezTo>
                  <a:pt x="570253" y="2309552"/>
                  <a:pt x="826642" y="2227146"/>
                  <a:pt x="1113509" y="2192619"/>
                </a:cubicBezTo>
                <a:cubicBezTo>
                  <a:pt x="1425464" y="2154856"/>
                  <a:pt x="1739170" y="2099965"/>
                  <a:pt x="2037232" y="2005556"/>
                </a:cubicBezTo>
                <a:cubicBezTo>
                  <a:pt x="2313447" y="1917890"/>
                  <a:pt x="2430109" y="1649903"/>
                  <a:pt x="2547311" y="1405116"/>
                </a:cubicBezTo>
                <a:cubicBezTo>
                  <a:pt x="2839303" y="794963"/>
                  <a:pt x="3300289" y="490428"/>
                  <a:pt x="3900863" y="578768"/>
                </a:cubicBezTo>
                <a:cubicBezTo>
                  <a:pt x="4133784" y="613024"/>
                  <a:pt x="4362118" y="739802"/>
                  <a:pt x="4571571" y="860779"/>
                </a:cubicBezTo>
                <a:cubicBezTo>
                  <a:pt x="5133169" y="1185277"/>
                  <a:pt x="5641898" y="1029502"/>
                  <a:pt x="6039225" y="631501"/>
                </a:cubicBezTo>
                <a:cubicBezTo>
                  <a:pt x="6180164" y="489888"/>
                  <a:pt x="6313483" y="339980"/>
                  <a:pt x="6449432" y="1932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A76F4D-1CA9-74A1-09F5-57D5FF3DC3A6}"/>
              </a:ext>
            </a:extLst>
          </p:cNvPr>
          <p:cNvSpPr>
            <a:spLocks noGrp="1"/>
          </p:cNvSpPr>
          <p:nvPr>
            <p:ph type="title"/>
          </p:nvPr>
        </p:nvSpPr>
        <p:spPr>
          <a:xfrm>
            <a:off x="2468680" y="2016125"/>
            <a:ext cx="7589719" cy="3165475"/>
          </a:xfrm>
        </p:spPr>
        <p:txBody>
          <a:bodyPr vert="horz" lIns="91440" tIns="45720" rIns="91440" bIns="45720" rtlCol="0" anchor="b">
            <a:normAutofit/>
          </a:bodyPr>
          <a:lstStyle/>
          <a:p>
            <a:pPr>
              <a:lnSpc>
                <a:spcPct val="90000"/>
              </a:lnSpc>
            </a:pPr>
            <a:r>
              <a:rPr lang="en-US" sz="4000"/>
              <a:t>What could explain the lack of immune cell exclusion in spite of the negative erichment of most immune activation pathway in CRIS D ?</a:t>
            </a:r>
          </a:p>
        </p:txBody>
      </p:sp>
    </p:spTree>
    <p:extLst>
      <p:ext uri="{BB962C8B-B14F-4D97-AF65-F5344CB8AC3E}">
        <p14:creationId xmlns:p14="http://schemas.microsoft.com/office/powerpoint/2010/main" val="909686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72EFE5-DDB5-41BC-B3F4-19D747119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77B4CB6-64B7-4C1D-B623-F1EC02FCC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937866"/>
          </a:xfrm>
          <a:custGeom>
            <a:avLst/>
            <a:gdLst>
              <a:gd name="connsiteX0" fmla="*/ 8930642 w 12192000"/>
              <a:gd name="connsiteY0" fmla="*/ 5494299 h 5937866"/>
              <a:gd name="connsiteX1" fmla="*/ 9143134 w 12192000"/>
              <a:gd name="connsiteY1" fmla="*/ 5616927 h 5937866"/>
              <a:gd name="connsiteX2" fmla="*/ 9043549 w 12192000"/>
              <a:gd name="connsiteY2" fmla="*/ 5914543 h 5937866"/>
              <a:gd name="connsiteX3" fmla="*/ 8745984 w 12192000"/>
              <a:gd name="connsiteY3" fmla="*/ 5814814 h 5937866"/>
              <a:gd name="connsiteX4" fmla="*/ 8845568 w 12192000"/>
              <a:gd name="connsiteY4" fmla="*/ 5517199 h 5937866"/>
              <a:gd name="connsiteX5" fmla="*/ 8930642 w 12192000"/>
              <a:gd name="connsiteY5" fmla="*/ 5494299 h 5937866"/>
              <a:gd name="connsiteX6" fmla="*/ 9842642 w 12192000"/>
              <a:gd name="connsiteY6" fmla="*/ 4939308 h 5937866"/>
              <a:gd name="connsiteX7" fmla="*/ 10272210 w 12192000"/>
              <a:gd name="connsiteY7" fmla="*/ 5187210 h 5937866"/>
              <a:gd name="connsiteX8" fmla="*/ 10070896 w 12192000"/>
              <a:gd name="connsiteY8" fmla="*/ 5788857 h 5937866"/>
              <a:gd name="connsiteX9" fmla="*/ 9469346 w 12192000"/>
              <a:gd name="connsiteY9" fmla="*/ 5587251 h 5937866"/>
              <a:gd name="connsiteX10" fmla="*/ 9670660 w 12192000"/>
              <a:gd name="connsiteY10" fmla="*/ 4985603 h 5937866"/>
              <a:gd name="connsiteX11" fmla="*/ 9842642 w 12192000"/>
              <a:gd name="connsiteY11" fmla="*/ 4939308 h 5937866"/>
              <a:gd name="connsiteX12" fmla="*/ 0 w 12192000"/>
              <a:gd name="connsiteY12" fmla="*/ 0 h 5937866"/>
              <a:gd name="connsiteX13" fmla="*/ 12188952 w 12192000"/>
              <a:gd name="connsiteY13" fmla="*/ 0 h 5937866"/>
              <a:gd name="connsiteX14" fmla="*/ 12188952 w 12192000"/>
              <a:gd name="connsiteY14" fmla="*/ 1220565 h 5937866"/>
              <a:gd name="connsiteX15" fmla="*/ 12192000 w 12192000"/>
              <a:gd name="connsiteY15" fmla="*/ 1220565 h 5937866"/>
              <a:gd name="connsiteX16" fmla="*/ 12192000 w 12192000"/>
              <a:gd name="connsiteY16" fmla="*/ 4590456 h 5937866"/>
              <a:gd name="connsiteX17" fmla="*/ 12124015 w 12192000"/>
              <a:gd name="connsiteY17" fmla="*/ 4631278 h 5937866"/>
              <a:gd name="connsiteX18" fmla="*/ 11077457 w 12192000"/>
              <a:gd name="connsiteY18" fmla="*/ 4722290 h 5937866"/>
              <a:gd name="connsiteX19" fmla="*/ 9867246 w 12192000"/>
              <a:gd name="connsiteY19" fmla="*/ 4572157 h 5937866"/>
              <a:gd name="connsiteX20" fmla="*/ 8994802 w 12192000"/>
              <a:gd name="connsiteY20" fmla="*/ 5098943 h 5937866"/>
              <a:gd name="connsiteX21" fmla="*/ 6994655 w 12192000"/>
              <a:gd name="connsiteY21" fmla="*/ 5556202 h 5937866"/>
              <a:gd name="connsiteX22" fmla="*/ 6287534 w 12192000"/>
              <a:gd name="connsiteY22" fmla="*/ 4934764 h 5937866"/>
              <a:gd name="connsiteX23" fmla="*/ 4392596 w 12192000"/>
              <a:gd name="connsiteY23" fmla="*/ 4612909 h 5937866"/>
              <a:gd name="connsiteX24" fmla="*/ 3014500 w 12192000"/>
              <a:gd name="connsiteY24" fmla="*/ 5320787 h 5937866"/>
              <a:gd name="connsiteX25" fmla="*/ 86414 w 12192000"/>
              <a:gd name="connsiteY25" fmla="*/ 5123870 h 5937866"/>
              <a:gd name="connsiteX26" fmla="*/ 0 w 12192000"/>
              <a:gd name="connsiteY26" fmla="*/ 5061131 h 5937866"/>
              <a:gd name="connsiteX27" fmla="*/ 0 w 12192000"/>
              <a:gd name="connsiteY27" fmla="*/ 3267075 h 5937866"/>
              <a:gd name="connsiteX28" fmla="*/ 0 w 12192000"/>
              <a:gd name="connsiteY28" fmla="*/ 1220565 h 593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5937866">
                <a:moveTo>
                  <a:pt x="8930642" y="5494299"/>
                </a:moveTo>
                <a:cubicBezTo>
                  <a:pt x="9016941" y="5488946"/>
                  <a:pt x="9102130" y="5534635"/>
                  <a:pt x="9143134" y="5616927"/>
                </a:cubicBezTo>
                <a:cubicBezTo>
                  <a:pt x="9197806" y="5726652"/>
                  <a:pt x="9153221" y="5859898"/>
                  <a:pt x="9043549" y="5914543"/>
                </a:cubicBezTo>
                <a:cubicBezTo>
                  <a:pt x="8933879" y="5969187"/>
                  <a:pt x="8800655" y="5924538"/>
                  <a:pt x="8745984" y="5814814"/>
                </a:cubicBezTo>
                <a:cubicBezTo>
                  <a:pt x="8691311" y="5705090"/>
                  <a:pt x="8735897" y="5571844"/>
                  <a:pt x="8845568" y="5517199"/>
                </a:cubicBezTo>
                <a:cubicBezTo>
                  <a:pt x="8872986" y="5503538"/>
                  <a:pt x="8901875" y="5496082"/>
                  <a:pt x="8930642" y="5494299"/>
                </a:cubicBezTo>
                <a:close/>
                <a:moveTo>
                  <a:pt x="9842642" y="4939308"/>
                </a:moveTo>
                <a:cubicBezTo>
                  <a:pt x="10017101" y="4928488"/>
                  <a:pt x="10189318" y="5020851"/>
                  <a:pt x="10272210" y="5187210"/>
                </a:cubicBezTo>
                <a:cubicBezTo>
                  <a:pt x="10382732" y="5409023"/>
                  <a:pt x="10292600" y="5678390"/>
                  <a:pt x="10070896" y="5788857"/>
                </a:cubicBezTo>
                <a:cubicBezTo>
                  <a:pt x="9849191" y="5899325"/>
                  <a:pt x="9579867" y="5809063"/>
                  <a:pt x="9469346" y="5587251"/>
                </a:cubicBezTo>
                <a:cubicBezTo>
                  <a:pt x="9358824" y="5365438"/>
                  <a:pt x="9448956" y="5096071"/>
                  <a:pt x="9670660" y="4985603"/>
                </a:cubicBezTo>
                <a:cubicBezTo>
                  <a:pt x="9726087" y="4957986"/>
                  <a:pt x="9784490" y="4942914"/>
                  <a:pt x="9842642" y="4939308"/>
                </a:cubicBezTo>
                <a:close/>
                <a:moveTo>
                  <a:pt x="0" y="0"/>
                </a:moveTo>
                <a:lnTo>
                  <a:pt x="12188952" y="0"/>
                </a:lnTo>
                <a:lnTo>
                  <a:pt x="12188952" y="1220565"/>
                </a:lnTo>
                <a:lnTo>
                  <a:pt x="12192000" y="1220565"/>
                </a:lnTo>
                <a:lnTo>
                  <a:pt x="12192000" y="4590456"/>
                </a:lnTo>
                <a:lnTo>
                  <a:pt x="12124015" y="4631278"/>
                </a:lnTo>
                <a:cubicBezTo>
                  <a:pt x="11792041" y="4802103"/>
                  <a:pt x="11443617" y="4797817"/>
                  <a:pt x="11077457" y="4722290"/>
                </a:cubicBezTo>
                <a:cubicBezTo>
                  <a:pt x="10679189" y="4640425"/>
                  <a:pt x="10271734" y="4578846"/>
                  <a:pt x="9867246" y="4572157"/>
                </a:cubicBezTo>
                <a:cubicBezTo>
                  <a:pt x="9492336" y="4566176"/>
                  <a:pt x="9239136" y="4846894"/>
                  <a:pt x="8994802" y="5098943"/>
                </a:cubicBezTo>
                <a:cubicBezTo>
                  <a:pt x="8385954" y="5727243"/>
                  <a:pt x="7695268" y="5911307"/>
                  <a:pt x="6994655" y="5556202"/>
                </a:cubicBezTo>
                <a:cubicBezTo>
                  <a:pt x="6722938" y="5418487"/>
                  <a:pt x="6494843" y="5169191"/>
                  <a:pt x="6287534" y="4934764"/>
                </a:cubicBezTo>
                <a:cubicBezTo>
                  <a:pt x="5731733" y="4306056"/>
                  <a:pt x="5043559" y="4288064"/>
                  <a:pt x="4392596" y="4612909"/>
                </a:cubicBezTo>
                <a:cubicBezTo>
                  <a:pt x="3930423" y="4844432"/>
                  <a:pt x="3492022" y="5129169"/>
                  <a:pt x="3014500" y="5320787"/>
                </a:cubicBezTo>
                <a:cubicBezTo>
                  <a:pt x="1977820" y="5738974"/>
                  <a:pt x="973242" y="5720051"/>
                  <a:pt x="86414" y="5123870"/>
                </a:cubicBezTo>
                <a:lnTo>
                  <a:pt x="0" y="5061131"/>
                </a:lnTo>
                <a:lnTo>
                  <a:pt x="0" y="3267075"/>
                </a:lnTo>
                <a:lnTo>
                  <a:pt x="0" y="12205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037DCD-9172-484C-C50C-C5A8695F2755}"/>
              </a:ext>
            </a:extLst>
          </p:cNvPr>
          <p:cNvSpPr>
            <a:spLocks noGrp="1"/>
          </p:cNvSpPr>
          <p:nvPr>
            <p:ph type="title"/>
          </p:nvPr>
        </p:nvSpPr>
        <p:spPr>
          <a:xfrm>
            <a:off x="609599" y="557784"/>
            <a:ext cx="4758267" cy="3414141"/>
          </a:xfrm>
        </p:spPr>
        <p:txBody>
          <a:bodyPr anchor="t">
            <a:normAutofit/>
          </a:bodyPr>
          <a:lstStyle/>
          <a:p>
            <a:pPr>
              <a:lnSpc>
                <a:spcPct val="90000"/>
              </a:lnSpc>
            </a:pPr>
            <a:r>
              <a:rPr lang="en-IT" sz="3700" dirty="0"/>
              <a:t>A possible explanation: CRIS-D as a temporal evolution of higly immunogenic tumors </a:t>
            </a:r>
          </a:p>
        </p:txBody>
      </p:sp>
      <p:sp>
        <p:nvSpPr>
          <p:cNvPr id="3" name="Content Placeholder 2">
            <a:extLst>
              <a:ext uri="{FF2B5EF4-FFF2-40B4-BE49-F238E27FC236}">
                <a16:creationId xmlns:a16="http://schemas.microsoft.com/office/drawing/2014/main" id="{1FAF75A5-D700-A8F6-1178-C94C2352C76D}"/>
              </a:ext>
            </a:extLst>
          </p:cNvPr>
          <p:cNvSpPr>
            <a:spLocks noGrp="1"/>
          </p:cNvSpPr>
          <p:nvPr>
            <p:ph idx="1"/>
          </p:nvPr>
        </p:nvSpPr>
        <p:spPr>
          <a:xfrm>
            <a:off x="5657850" y="557784"/>
            <a:ext cx="5924550" cy="4065016"/>
          </a:xfrm>
        </p:spPr>
        <p:txBody>
          <a:bodyPr anchor="t">
            <a:normAutofit fontScale="92500" lnSpcReduction="10000"/>
          </a:bodyPr>
          <a:lstStyle/>
          <a:p>
            <a:pPr>
              <a:lnSpc>
                <a:spcPct val="100000"/>
              </a:lnSpc>
            </a:pPr>
            <a:r>
              <a:rPr lang="en-IT" sz="2400" dirty="0"/>
              <a:t>Investigating the nature of MSS- HLA negative tumors, which appear to be </a:t>
            </a:r>
            <a:r>
              <a:rPr lang="en-GB" sz="2400" dirty="0"/>
              <a:t>characterized by angiogenesis, extracellular matrix remodelling and TH2 responses,</a:t>
            </a:r>
            <a:r>
              <a:rPr lang="en-IT" sz="2400" dirty="0"/>
              <a:t>P Anderson et.al suggest how the </a:t>
            </a:r>
            <a:r>
              <a:rPr lang="en-GB" sz="2400" dirty="0"/>
              <a:t>stromal rearrangement associated with the tumour capsule could be a consequence of the end of the T cell- killing of HLA-I positive tumour cells and the beginning of a new phase characterized by a TH2-type response. Thus, different subtypes could represent different stages of the MSS CRC tumour progression </a:t>
            </a:r>
          </a:p>
        </p:txBody>
      </p:sp>
    </p:spTree>
    <p:extLst>
      <p:ext uri="{BB962C8B-B14F-4D97-AF65-F5344CB8AC3E}">
        <p14:creationId xmlns:p14="http://schemas.microsoft.com/office/powerpoint/2010/main" val="2764709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988800-4054-4E60-A352-60CF604AB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01FB661E-0D75-43BF-813D-0FBD5093E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17625" cy="6840668"/>
          </a:xfrm>
          <a:custGeom>
            <a:avLst/>
            <a:gdLst>
              <a:gd name="connsiteX0" fmla="*/ 4958378 w 6317625"/>
              <a:gd name="connsiteY0" fmla="*/ 6031137 h 6840668"/>
              <a:gd name="connsiteX1" fmla="*/ 5305315 w 6317625"/>
              <a:gd name="connsiteY1" fmla="*/ 6282257 h 6840668"/>
              <a:gd name="connsiteX2" fmla="*/ 5065129 w 6317625"/>
              <a:gd name="connsiteY2" fmla="*/ 6696958 h 6840668"/>
              <a:gd name="connsiteX3" fmla="*/ 4650427 w 6317625"/>
              <a:gd name="connsiteY3" fmla="*/ 6456771 h 6840668"/>
              <a:gd name="connsiteX4" fmla="*/ 4890615 w 6317625"/>
              <a:gd name="connsiteY4" fmla="*/ 6042071 h 6840668"/>
              <a:gd name="connsiteX5" fmla="*/ 4958378 w 6317625"/>
              <a:gd name="connsiteY5" fmla="*/ 6031137 h 6840668"/>
              <a:gd name="connsiteX6" fmla="*/ 892226 w 6317625"/>
              <a:gd name="connsiteY6" fmla="*/ 3293470 h 6840668"/>
              <a:gd name="connsiteX7" fmla="*/ 1475080 w 6317625"/>
              <a:gd name="connsiteY7" fmla="*/ 3715351 h 6840668"/>
              <a:gd name="connsiteX8" fmla="*/ 1071567 w 6317625"/>
              <a:gd name="connsiteY8" fmla="*/ 4412048 h 6840668"/>
              <a:gd name="connsiteX9" fmla="*/ 374869 w 6317625"/>
              <a:gd name="connsiteY9" fmla="*/ 4008535 h 6840668"/>
              <a:gd name="connsiteX10" fmla="*/ 778382 w 6317625"/>
              <a:gd name="connsiteY10" fmla="*/ 3311837 h 6840668"/>
              <a:gd name="connsiteX11" fmla="*/ 892226 w 6317625"/>
              <a:gd name="connsiteY11" fmla="*/ 3293470 h 6840668"/>
              <a:gd name="connsiteX12" fmla="*/ 1515375 w 6317625"/>
              <a:gd name="connsiteY12" fmla="*/ 663501 h 6840668"/>
              <a:gd name="connsiteX13" fmla="*/ 1862311 w 6317625"/>
              <a:gd name="connsiteY13" fmla="*/ 914620 h 6840668"/>
              <a:gd name="connsiteX14" fmla="*/ 1622124 w 6317625"/>
              <a:gd name="connsiteY14" fmla="*/ 1329322 h 6840668"/>
              <a:gd name="connsiteX15" fmla="*/ 1207424 w 6317625"/>
              <a:gd name="connsiteY15" fmla="*/ 1089135 h 6840668"/>
              <a:gd name="connsiteX16" fmla="*/ 1447610 w 6317625"/>
              <a:gd name="connsiteY16" fmla="*/ 674434 h 6840668"/>
              <a:gd name="connsiteX17" fmla="*/ 1515375 w 6317625"/>
              <a:gd name="connsiteY17" fmla="*/ 663501 h 6840668"/>
              <a:gd name="connsiteX18" fmla="*/ 2542954 w 6317625"/>
              <a:gd name="connsiteY18" fmla="*/ 0 h 6840668"/>
              <a:gd name="connsiteX19" fmla="*/ 6317625 w 6317625"/>
              <a:gd name="connsiteY19" fmla="*/ 0 h 6840668"/>
              <a:gd name="connsiteX20" fmla="*/ 6317625 w 6317625"/>
              <a:gd name="connsiteY20" fmla="*/ 6840668 h 6840668"/>
              <a:gd name="connsiteX21" fmla="*/ 6230037 w 6317625"/>
              <a:gd name="connsiteY21" fmla="*/ 6814791 h 6840668"/>
              <a:gd name="connsiteX22" fmla="*/ 5013461 w 6317625"/>
              <a:gd name="connsiteY22" fmla="*/ 5538903 h 6840668"/>
              <a:gd name="connsiteX23" fmla="*/ 3720873 w 6317625"/>
              <a:gd name="connsiteY23" fmla="*/ 6063409 h 6840668"/>
              <a:gd name="connsiteX24" fmla="*/ 2775987 w 6317625"/>
              <a:gd name="connsiteY24" fmla="*/ 5162980 h 6840668"/>
              <a:gd name="connsiteX25" fmla="*/ 2210002 w 6317625"/>
              <a:gd name="connsiteY25" fmla="*/ 5455137 h 6840668"/>
              <a:gd name="connsiteX26" fmla="*/ 1437015 w 6317625"/>
              <a:gd name="connsiteY26" fmla="*/ 6401298 h 6840668"/>
              <a:gd name="connsiteX27" fmla="*/ 75055 w 6317625"/>
              <a:gd name="connsiteY27" fmla="*/ 6031719 h 6840668"/>
              <a:gd name="connsiteX28" fmla="*/ 406869 w 6317625"/>
              <a:gd name="connsiteY28" fmla="*/ 4883188 h 6840668"/>
              <a:gd name="connsiteX29" fmla="*/ 1425737 w 6317625"/>
              <a:gd name="connsiteY29" fmla="*/ 4614510 h 6840668"/>
              <a:gd name="connsiteX30" fmla="*/ 2401798 w 6317625"/>
              <a:gd name="connsiteY30" fmla="*/ 3834988 h 6840668"/>
              <a:gd name="connsiteX31" fmla="*/ 1823833 w 6317625"/>
              <a:gd name="connsiteY31" fmla="*/ 3299773 h 6840668"/>
              <a:gd name="connsiteX32" fmla="*/ 964802 w 6317625"/>
              <a:gd name="connsiteY32" fmla="*/ 2659918 h 6840668"/>
              <a:gd name="connsiteX33" fmla="*/ 1218949 w 6317625"/>
              <a:gd name="connsiteY33" fmla="*/ 1977364 h 6840668"/>
              <a:gd name="connsiteX34" fmla="*/ 2387241 w 6317625"/>
              <a:gd name="connsiteY34" fmla="*/ 1909455 h 6840668"/>
              <a:gd name="connsiteX35" fmla="*/ 2947668 w 6317625"/>
              <a:gd name="connsiteY35" fmla="*/ 1386658 h 6840668"/>
              <a:gd name="connsiteX36" fmla="*/ 2498714 w 6317625"/>
              <a:gd name="connsiteY36" fmla="*/ 259434 h 6840668"/>
              <a:gd name="connsiteX37" fmla="*/ 2511421 w 6317625"/>
              <a:gd name="connsiteY37" fmla="*/ 121590 h 684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17625" h="6840668">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B539AA-4B1B-F085-DC13-2D7242F6BCCE}"/>
              </a:ext>
            </a:extLst>
          </p:cNvPr>
          <p:cNvSpPr>
            <a:spLocks noGrp="1"/>
          </p:cNvSpPr>
          <p:nvPr>
            <p:ph type="title"/>
          </p:nvPr>
        </p:nvSpPr>
        <p:spPr>
          <a:xfrm>
            <a:off x="6510088" y="2577710"/>
            <a:ext cx="5486400" cy="1423502"/>
          </a:xfrm>
        </p:spPr>
        <p:txBody>
          <a:bodyPr>
            <a:normAutofit/>
          </a:bodyPr>
          <a:lstStyle/>
          <a:p>
            <a:pPr>
              <a:lnSpc>
                <a:spcPct val="90000"/>
              </a:lnSpc>
            </a:pPr>
            <a:r>
              <a:rPr lang="en-IT" sz="3400" dirty="0">
                <a:solidFill>
                  <a:schemeClr val="accent1"/>
                </a:solidFill>
              </a:rPr>
              <a:t>What could be the source of such immunogenicity?</a:t>
            </a:r>
          </a:p>
        </p:txBody>
      </p:sp>
      <p:sp>
        <p:nvSpPr>
          <p:cNvPr id="3" name="Content Placeholder 2">
            <a:extLst>
              <a:ext uri="{FF2B5EF4-FFF2-40B4-BE49-F238E27FC236}">
                <a16:creationId xmlns:a16="http://schemas.microsoft.com/office/drawing/2014/main" id="{BCB6D07F-27BA-3CC4-5B00-BCA8351AE70E}"/>
              </a:ext>
            </a:extLst>
          </p:cNvPr>
          <p:cNvSpPr>
            <a:spLocks noGrp="1"/>
          </p:cNvSpPr>
          <p:nvPr>
            <p:ph idx="1"/>
          </p:nvPr>
        </p:nvSpPr>
        <p:spPr>
          <a:xfrm>
            <a:off x="406401" y="1528609"/>
            <a:ext cx="3454399" cy="3521704"/>
          </a:xfrm>
        </p:spPr>
        <p:txBody>
          <a:bodyPr>
            <a:normAutofit/>
          </a:bodyPr>
          <a:lstStyle/>
          <a:p>
            <a:r>
              <a:rPr lang="en-IT" dirty="0"/>
              <a:t>In our case, it could potentially be the evolution of a highly immunogenic tumor, in which selection from immune cells lead to the loss of cells with high HLA expression and switch trough negative immune regulatory pathways</a:t>
            </a:r>
          </a:p>
        </p:txBody>
      </p:sp>
    </p:spTree>
    <p:extLst>
      <p:ext uri="{BB962C8B-B14F-4D97-AF65-F5344CB8AC3E}">
        <p14:creationId xmlns:p14="http://schemas.microsoft.com/office/powerpoint/2010/main" val="155680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6" name="Rectangle 15">
            <a:extLst>
              <a:ext uri="{FF2B5EF4-FFF2-40B4-BE49-F238E27FC236}">
                <a16:creationId xmlns:a16="http://schemas.microsoft.com/office/drawing/2014/main" id="{1D983374-3839-4F06-972D-B4C3CF238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 shot of a graph&#10;&#10;Description automatically generated">
            <a:extLst>
              <a:ext uri="{FF2B5EF4-FFF2-40B4-BE49-F238E27FC236}">
                <a16:creationId xmlns:a16="http://schemas.microsoft.com/office/drawing/2014/main" id="{9918A4BF-F2BA-9263-B4BF-B6C8FA86ECD1}"/>
              </a:ext>
            </a:extLst>
          </p:cNvPr>
          <p:cNvPicPr>
            <a:picLocks noGrp="1" noChangeAspect="1"/>
          </p:cNvPicPr>
          <p:nvPr>
            <p:ph idx="1"/>
          </p:nvPr>
        </p:nvPicPr>
        <p:blipFill rotWithShape="1">
          <a:blip r:embed="rId2"/>
          <a:srcRect t="395" r="-2" b="10864"/>
          <a:stretch/>
        </p:blipFill>
        <p:spPr>
          <a:xfrm>
            <a:off x="4285861" y="0"/>
            <a:ext cx="7906139" cy="6857989"/>
          </a:xfrm>
          <a:prstGeom prst="rect">
            <a:avLst/>
          </a:prstGeom>
        </p:spPr>
      </p:pic>
      <p:sp useBgFill="1">
        <p:nvSpPr>
          <p:cNvPr id="18" name="Freeform: Shape 17">
            <a:extLst>
              <a:ext uri="{FF2B5EF4-FFF2-40B4-BE49-F238E27FC236}">
                <a16:creationId xmlns:a16="http://schemas.microsoft.com/office/drawing/2014/main" id="{F1D5403D-09EC-41DB-B916-A09C0E5AE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592970" cy="6858000"/>
          </a:xfrm>
          <a:custGeom>
            <a:avLst/>
            <a:gdLst>
              <a:gd name="connsiteX0" fmla="*/ 4912746 w 5592970"/>
              <a:gd name="connsiteY0" fmla="*/ 2355321 h 6897159"/>
              <a:gd name="connsiteX1" fmla="*/ 4714738 w 5592970"/>
              <a:gd name="connsiteY1" fmla="*/ 2553329 h 6897159"/>
              <a:gd name="connsiteX2" fmla="*/ 4912746 w 5592970"/>
              <a:gd name="connsiteY2" fmla="*/ 2751337 h 6897159"/>
              <a:gd name="connsiteX3" fmla="*/ 5110754 w 5592970"/>
              <a:gd name="connsiteY3" fmla="*/ 2553329 h 6897159"/>
              <a:gd name="connsiteX4" fmla="*/ 4912746 w 5592970"/>
              <a:gd name="connsiteY4" fmla="*/ 2355321 h 6897159"/>
              <a:gd name="connsiteX5" fmla="*/ 4769785 w 5592970"/>
              <a:gd name="connsiteY5" fmla="*/ 1301525 h 6897159"/>
              <a:gd name="connsiteX6" fmla="*/ 4358192 w 5592970"/>
              <a:gd name="connsiteY6" fmla="*/ 1713118 h 6897159"/>
              <a:gd name="connsiteX7" fmla="*/ 4769785 w 5592970"/>
              <a:gd name="connsiteY7" fmla="*/ 2124711 h 6897159"/>
              <a:gd name="connsiteX8" fmla="*/ 5181378 w 5592970"/>
              <a:gd name="connsiteY8" fmla="*/ 1713118 h 6897159"/>
              <a:gd name="connsiteX9" fmla="*/ 4769785 w 5592970"/>
              <a:gd name="connsiteY9" fmla="*/ 1301525 h 6897159"/>
              <a:gd name="connsiteX10" fmla="*/ 1485712 w 5592970"/>
              <a:gd name="connsiteY10" fmla="*/ 0 h 6897159"/>
              <a:gd name="connsiteX11" fmla="*/ 1911850 w 5592970"/>
              <a:gd name="connsiteY11" fmla="*/ 0 h 6897159"/>
              <a:gd name="connsiteX12" fmla="*/ 4693359 w 5592970"/>
              <a:gd name="connsiteY12" fmla="*/ 0 h 6897159"/>
              <a:gd name="connsiteX13" fmla="*/ 4687196 w 5592970"/>
              <a:gd name="connsiteY13" fmla="*/ 186052 h 6897159"/>
              <a:gd name="connsiteX14" fmla="*/ 4689492 w 5592970"/>
              <a:gd name="connsiteY14" fmla="*/ 422393 h 6897159"/>
              <a:gd name="connsiteX15" fmla="*/ 5029277 w 5592970"/>
              <a:gd name="connsiteY15" fmla="*/ 1074198 h 6897159"/>
              <a:gd name="connsiteX16" fmla="*/ 5368989 w 5592970"/>
              <a:gd name="connsiteY16" fmla="*/ 2604190 h 6897159"/>
              <a:gd name="connsiteX17" fmla="*/ 5030698 w 5592970"/>
              <a:gd name="connsiteY17" fmla="*/ 3182337 h 6897159"/>
              <a:gd name="connsiteX18" fmla="*/ 4910556 w 5592970"/>
              <a:gd name="connsiteY18" fmla="*/ 4667756 h 6897159"/>
              <a:gd name="connsiteX19" fmla="*/ 5374561 w 5592970"/>
              <a:gd name="connsiteY19" fmla="*/ 5703238 h 6897159"/>
              <a:gd name="connsiteX20" fmla="*/ 5591170 w 5592970"/>
              <a:gd name="connsiteY20" fmla="*/ 6745970 h 6897159"/>
              <a:gd name="connsiteX21" fmla="*/ 5592970 w 5592970"/>
              <a:gd name="connsiteY21" fmla="*/ 6897158 h 6897159"/>
              <a:gd name="connsiteX22" fmla="*/ 2734191 w 5592970"/>
              <a:gd name="connsiteY22" fmla="*/ 6897158 h 6897159"/>
              <a:gd name="connsiteX23" fmla="*/ 2734191 w 5592970"/>
              <a:gd name="connsiteY23" fmla="*/ 6897159 h 6897159"/>
              <a:gd name="connsiteX24" fmla="*/ 0 w 5592970"/>
              <a:gd name="connsiteY24" fmla="*/ 6897159 h 6897159"/>
              <a:gd name="connsiteX25" fmla="*/ 0 w 5592970"/>
              <a:gd name="connsiteY25" fmla="*/ 1 h 6897159"/>
              <a:gd name="connsiteX26" fmla="*/ 1485712 w 5592970"/>
              <a:gd name="connsiteY26" fmla="*/ 1 h 689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92970" h="6897159">
                <a:moveTo>
                  <a:pt x="4912746" y="2355321"/>
                </a:moveTo>
                <a:cubicBezTo>
                  <a:pt x="4803389" y="2355321"/>
                  <a:pt x="4714738" y="2443972"/>
                  <a:pt x="4714738" y="2553329"/>
                </a:cubicBezTo>
                <a:cubicBezTo>
                  <a:pt x="4714738" y="2662686"/>
                  <a:pt x="4803389" y="2751337"/>
                  <a:pt x="4912746" y="2751337"/>
                </a:cubicBezTo>
                <a:cubicBezTo>
                  <a:pt x="5022103" y="2751337"/>
                  <a:pt x="5110754" y="2662686"/>
                  <a:pt x="5110754" y="2553329"/>
                </a:cubicBezTo>
                <a:cubicBezTo>
                  <a:pt x="5110754" y="2443972"/>
                  <a:pt x="5022103" y="2355321"/>
                  <a:pt x="4912746" y="2355321"/>
                </a:cubicBezTo>
                <a:close/>
                <a:moveTo>
                  <a:pt x="4769785" y="1301525"/>
                </a:moveTo>
                <a:cubicBezTo>
                  <a:pt x="4542468" y="1301525"/>
                  <a:pt x="4358192" y="1485801"/>
                  <a:pt x="4358192" y="1713118"/>
                </a:cubicBezTo>
                <a:cubicBezTo>
                  <a:pt x="4358192" y="1940435"/>
                  <a:pt x="4542468" y="2124711"/>
                  <a:pt x="4769785" y="2124711"/>
                </a:cubicBezTo>
                <a:cubicBezTo>
                  <a:pt x="4997102" y="2124711"/>
                  <a:pt x="5181378" y="1940435"/>
                  <a:pt x="5181378" y="1713118"/>
                </a:cubicBezTo>
                <a:cubicBezTo>
                  <a:pt x="5181378" y="1485801"/>
                  <a:pt x="4997102" y="1301525"/>
                  <a:pt x="4769785" y="1301525"/>
                </a:cubicBezTo>
                <a:close/>
                <a:moveTo>
                  <a:pt x="1485712" y="0"/>
                </a:moveTo>
                <a:lnTo>
                  <a:pt x="1911850" y="0"/>
                </a:lnTo>
                <a:lnTo>
                  <a:pt x="4693359" y="0"/>
                </a:lnTo>
                <a:lnTo>
                  <a:pt x="4687196" y="186052"/>
                </a:lnTo>
                <a:cubicBezTo>
                  <a:pt x="4686166" y="265025"/>
                  <a:pt x="4686829" y="343862"/>
                  <a:pt x="4689492" y="422393"/>
                </a:cubicBezTo>
                <a:cubicBezTo>
                  <a:pt x="4699496" y="713539"/>
                  <a:pt x="4872938" y="896626"/>
                  <a:pt x="5029277" y="1074198"/>
                </a:cubicBezTo>
                <a:cubicBezTo>
                  <a:pt x="5418992" y="1516672"/>
                  <a:pt x="5551614" y="2043761"/>
                  <a:pt x="5368989" y="2604190"/>
                </a:cubicBezTo>
                <a:cubicBezTo>
                  <a:pt x="5298163" y="2821542"/>
                  <a:pt x="5160452" y="3010355"/>
                  <a:pt x="5030698" y="3182337"/>
                </a:cubicBezTo>
                <a:cubicBezTo>
                  <a:pt x="4682698" y="3643429"/>
                  <a:pt x="4696957" y="4178177"/>
                  <a:pt x="4910556" y="4667756"/>
                </a:cubicBezTo>
                <a:cubicBezTo>
                  <a:pt x="5062728" y="5015306"/>
                  <a:pt x="5245193" y="5341884"/>
                  <a:pt x="5374561" y="5703238"/>
                </a:cubicBezTo>
                <a:cubicBezTo>
                  <a:pt x="5500512" y="6053410"/>
                  <a:pt x="5575240" y="6402760"/>
                  <a:pt x="5591170" y="6745970"/>
                </a:cubicBezTo>
                <a:lnTo>
                  <a:pt x="5592970" y="6897158"/>
                </a:lnTo>
                <a:lnTo>
                  <a:pt x="2734191" y="6897158"/>
                </a:lnTo>
                <a:lnTo>
                  <a:pt x="2734191" y="6897159"/>
                </a:lnTo>
                <a:lnTo>
                  <a:pt x="0" y="6897159"/>
                </a:lnTo>
                <a:lnTo>
                  <a:pt x="0" y="1"/>
                </a:lnTo>
                <a:lnTo>
                  <a:pt x="1485712"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8A769644-2A47-96BD-7FB5-3997735A6A11}"/>
              </a:ext>
            </a:extLst>
          </p:cNvPr>
          <p:cNvSpPr txBox="1"/>
          <p:nvPr/>
        </p:nvSpPr>
        <p:spPr>
          <a:xfrm>
            <a:off x="541814" y="4713826"/>
            <a:ext cx="4819835" cy="1815882"/>
          </a:xfrm>
          <a:prstGeom prst="rect">
            <a:avLst/>
          </a:prstGeom>
          <a:noFill/>
        </p:spPr>
        <p:txBody>
          <a:bodyPr wrap="square" rtlCol="0">
            <a:spAutoFit/>
          </a:bodyPr>
          <a:lstStyle/>
          <a:p>
            <a:r>
              <a:rPr lang="en-GB" sz="2800" dirty="0">
                <a:latin typeface="+mj-lt"/>
              </a:rPr>
              <a:t>O</a:t>
            </a:r>
            <a:r>
              <a:rPr lang="en-IT" sz="2800" dirty="0">
                <a:latin typeface="+mj-lt"/>
              </a:rPr>
              <a:t>ur proposal: transcriptional instability and alternative splicing variants</a:t>
            </a:r>
          </a:p>
        </p:txBody>
      </p:sp>
      <p:sp>
        <p:nvSpPr>
          <p:cNvPr id="8" name="TextBox 7">
            <a:extLst>
              <a:ext uri="{FF2B5EF4-FFF2-40B4-BE49-F238E27FC236}">
                <a16:creationId xmlns:a16="http://schemas.microsoft.com/office/drawing/2014/main" id="{8E573CC9-E696-E35D-D769-728BB1D2CAA9}"/>
              </a:ext>
            </a:extLst>
          </p:cNvPr>
          <p:cNvSpPr txBox="1"/>
          <p:nvPr/>
        </p:nvSpPr>
        <p:spPr>
          <a:xfrm>
            <a:off x="379627" y="1034876"/>
            <a:ext cx="4068422" cy="1754326"/>
          </a:xfrm>
          <a:prstGeom prst="rect">
            <a:avLst/>
          </a:prstGeom>
          <a:noFill/>
        </p:spPr>
        <p:txBody>
          <a:bodyPr wrap="square" rtlCol="0">
            <a:spAutoFit/>
          </a:bodyPr>
          <a:lstStyle/>
          <a:p>
            <a:r>
              <a:rPr lang="en-IT" dirty="0"/>
              <a:t>To look for signs of activated pathways, GSEA was performed using signal to noise ratio of log2ratio between expression in onlyD vs rest with all gene sets of the Gene Ontology database </a:t>
            </a:r>
          </a:p>
        </p:txBody>
      </p:sp>
    </p:spTree>
    <p:extLst>
      <p:ext uri="{BB962C8B-B14F-4D97-AF65-F5344CB8AC3E}">
        <p14:creationId xmlns:p14="http://schemas.microsoft.com/office/powerpoint/2010/main" val="2457113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1BB-0A2F-C083-93E1-D5FA519DA317}"/>
              </a:ext>
            </a:extLst>
          </p:cNvPr>
          <p:cNvSpPr>
            <a:spLocks noGrp="1"/>
          </p:cNvSpPr>
          <p:nvPr>
            <p:ph type="title"/>
          </p:nvPr>
        </p:nvSpPr>
        <p:spPr>
          <a:xfrm>
            <a:off x="2133600" y="1909429"/>
            <a:ext cx="3556000" cy="1325563"/>
          </a:xfrm>
        </p:spPr>
        <p:txBody>
          <a:bodyPr/>
          <a:lstStyle/>
          <a:p>
            <a:r>
              <a:rPr lang="en-IT" dirty="0"/>
              <a:t>TIN</a:t>
            </a:r>
          </a:p>
        </p:txBody>
      </p:sp>
      <p:sp>
        <p:nvSpPr>
          <p:cNvPr id="3" name="Content Placeholder 2">
            <a:extLst>
              <a:ext uri="{FF2B5EF4-FFF2-40B4-BE49-F238E27FC236}">
                <a16:creationId xmlns:a16="http://schemas.microsoft.com/office/drawing/2014/main" id="{BFA638EC-3462-9F9F-BBD3-749B1F81BABD}"/>
              </a:ext>
            </a:extLst>
          </p:cNvPr>
          <p:cNvSpPr>
            <a:spLocks noGrp="1"/>
          </p:cNvSpPr>
          <p:nvPr>
            <p:ph idx="1"/>
          </p:nvPr>
        </p:nvSpPr>
        <p:spPr>
          <a:xfrm>
            <a:off x="6942666" y="1062037"/>
            <a:ext cx="4773084" cy="3755137"/>
          </a:xfrm>
        </p:spPr>
        <p:txBody>
          <a:bodyPr/>
          <a:lstStyle/>
          <a:p>
            <a:r>
              <a:rPr lang="en-GB" dirty="0"/>
              <a:t>This study provides evidence for a high degree of variation among CRC samples with regards to amounts of differential exon usage. Based on this, we suggest TIN as a characteristic of CRC, which can be further dissected into the </a:t>
            </a:r>
            <a:r>
              <a:rPr lang="en-GB" dirty="0" err="1"/>
              <a:t>oTIN</a:t>
            </a:r>
            <a:r>
              <a:rPr lang="en-GB" dirty="0"/>
              <a:t> and </a:t>
            </a:r>
            <a:r>
              <a:rPr lang="en-GB" dirty="0" err="1"/>
              <a:t>sTIN</a:t>
            </a:r>
            <a:r>
              <a:rPr lang="en-GB" dirty="0"/>
              <a:t> subclasses. </a:t>
            </a:r>
            <a:endParaRPr lang="en-IT" dirty="0"/>
          </a:p>
        </p:txBody>
      </p:sp>
      <p:pic>
        <p:nvPicPr>
          <p:cNvPr id="5" name="Picture 4" descr="A close-up of a white and green box&#10;&#10;Description automatically generated">
            <a:extLst>
              <a:ext uri="{FF2B5EF4-FFF2-40B4-BE49-F238E27FC236}">
                <a16:creationId xmlns:a16="http://schemas.microsoft.com/office/drawing/2014/main" id="{0587EA17-397E-C9F4-9EA5-E421A48D2C23}"/>
              </a:ext>
            </a:extLst>
          </p:cNvPr>
          <p:cNvPicPr>
            <a:picLocks noChangeAspect="1"/>
          </p:cNvPicPr>
          <p:nvPr/>
        </p:nvPicPr>
        <p:blipFill>
          <a:blip r:embed="rId2"/>
          <a:stretch>
            <a:fillRect/>
          </a:stretch>
        </p:blipFill>
        <p:spPr>
          <a:xfrm>
            <a:off x="0" y="3623008"/>
            <a:ext cx="6096000" cy="2752202"/>
          </a:xfrm>
          <a:prstGeom prst="rect">
            <a:avLst/>
          </a:prstGeom>
        </p:spPr>
      </p:pic>
    </p:spTree>
    <p:extLst>
      <p:ext uri="{BB962C8B-B14F-4D97-AF65-F5344CB8AC3E}">
        <p14:creationId xmlns:p14="http://schemas.microsoft.com/office/powerpoint/2010/main" val="3589340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26A892-10DB-4D8F-8589-C84BC5328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3E91BD27-0A21-43ED-80E7-0A40F57C8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72946"/>
            <a:ext cx="6721522" cy="6785055"/>
          </a:xfrm>
          <a:custGeom>
            <a:avLst/>
            <a:gdLst>
              <a:gd name="connsiteX0" fmla="*/ 767991 w 6329420"/>
              <a:gd name="connsiteY0" fmla="*/ 731396 h 6389247"/>
              <a:gd name="connsiteX1" fmla="*/ 1299514 w 6329420"/>
              <a:gd name="connsiteY1" fmla="*/ 1262919 h 6389247"/>
              <a:gd name="connsiteX2" fmla="*/ 767991 w 6329420"/>
              <a:gd name="connsiteY2" fmla="*/ 1794442 h 6389247"/>
              <a:gd name="connsiteX3" fmla="*/ 236469 w 6329420"/>
              <a:gd name="connsiteY3" fmla="*/ 1262919 h 6389247"/>
              <a:gd name="connsiteX4" fmla="*/ 767991 w 6329420"/>
              <a:gd name="connsiteY4" fmla="*/ 731396 h 6389247"/>
              <a:gd name="connsiteX5" fmla="*/ 2926094 w 6329420"/>
              <a:gd name="connsiteY5" fmla="*/ 324026 h 6389247"/>
              <a:gd name="connsiteX6" fmla="*/ 3207855 w 6329420"/>
              <a:gd name="connsiteY6" fmla="*/ 605787 h 6389247"/>
              <a:gd name="connsiteX7" fmla="*/ 2926094 w 6329420"/>
              <a:gd name="connsiteY7" fmla="*/ 887548 h 6389247"/>
              <a:gd name="connsiteX8" fmla="*/ 2644333 w 6329420"/>
              <a:gd name="connsiteY8" fmla="*/ 605787 h 6389247"/>
              <a:gd name="connsiteX9" fmla="*/ 2926094 w 6329420"/>
              <a:gd name="connsiteY9" fmla="*/ 324026 h 6389247"/>
              <a:gd name="connsiteX10" fmla="*/ 5761439 w 6329420"/>
              <a:gd name="connsiteY10" fmla="*/ 17664 h 6389247"/>
              <a:gd name="connsiteX11" fmla="*/ 5784727 w 6329420"/>
              <a:gd name="connsiteY11" fmla="*/ 18309 h 6389247"/>
              <a:gd name="connsiteX12" fmla="*/ 6232947 w 6329420"/>
              <a:gd name="connsiteY12" fmla="*/ 102447 h 6389247"/>
              <a:gd name="connsiteX13" fmla="*/ 6329420 w 6329420"/>
              <a:gd name="connsiteY13" fmla="*/ 159335 h 6389247"/>
              <a:gd name="connsiteX14" fmla="*/ 6329420 w 6329420"/>
              <a:gd name="connsiteY14" fmla="*/ 6389247 h 6389247"/>
              <a:gd name="connsiteX15" fmla="*/ 3180387 w 6329420"/>
              <a:gd name="connsiteY15" fmla="*/ 6389247 h 6389247"/>
              <a:gd name="connsiteX16" fmla="*/ 2702967 w 6329420"/>
              <a:gd name="connsiteY16" fmla="*/ 6389247 h 6389247"/>
              <a:gd name="connsiteX17" fmla="*/ 1013739 w 6329420"/>
              <a:gd name="connsiteY17" fmla="*/ 6389247 h 6389247"/>
              <a:gd name="connsiteX18" fmla="*/ 1024183 w 6329420"/>
              <a:gd name="connsiteY18" fmla="*/ 6281366 h 6389247"/>
              <a:gd name="connsiteX19" fmla="*/ 903050 w 6329420"/>
              <a:gd name="connsiteY19" fmla="*/ 5588470 h 6389247"/>
              <a:gd name="connsiteX20" fmla="*/ 273230 w 6329420"/>
              <a:gd name="connsiteY20" fmla="*/ 5151559 h 6389247"/>
              <a:gd name="connsiteX21" fmla="*/ 40189 w 6329420"/>
              <a:gd name="connsiteY21" fmla="*/ 4431326 h 6389247"/>
              <a:gd name="connsiteX22" fmla="*/ 467268 w 6329420"/>
              <a:gd name="connsiteY22" fmla="*/ 3598198 h 6389247"/>
              <a:gd name="connsiteX23" fmla="*/ 3203 w 6329420"/>
              <a:gd name="connsiteY23" fmla="*/ 2797063 h 6389247"/>
              <a:gd name="connsiteX24" fmla="*/ 345913 w 6329420"/>
              <a:gd name="connsiteY24" fmla="*/ 2096653 h 6389247"/>
              <a:gd name="connsiteX25" fmla="*/ 1552774 w 6329420"/>
              <a:gd name="connsiteY25" fmla="*/ 2014542 h 6389247"/>
              <a:gd name="connsiteX26" fmla="*/ 1737708 w 6329420"/>
              <a:gd name="connsiteY26" fmla="*/ 1339596 h 6389247"/>
              <a:gd name="connsiteX27" fmla="*/ 1365343 w 6329420"/>
              <a:gd name="connsiteY27" fmla="*/ 604294 h 6389247"/>
              <a:gd name="connsiteX28" fmla="*/ 1784365 w 6329420"/>
              <a:gd name="connsiteY28" fmla="*/ 110735 h 6389247"/>
              <a:gd name="connsiteX29" fmla="*/ 1881062 w 6329420"/>
              <a:gd name="connsiteY29" fmla="*/ 100098 h 6389247"/>
              <a:gd name="connsiteX30" fmla="*/ 2326675 w 6329420"/>
              <a:gd name="connsiteY30" fmla="*/ 311301 h 6389247"/>
              <a:gd name="connsiteX31" fmla="*/ 2585018 w 6329420"/>
              <a:gd name="connsiteY31" fmla="*/ 1190279 h 6389247"/>
              <a:gd name="connsiteX32" fmla="*/ 2694528 w 6329420"/>
              <a:gd name="connsiteY32" fmla="*/ 1338063 h 6389247"/>
              <a:gd name="connsiteX33" fmla="*/ 2982926 w 6329420"/>
              <a:gd name="connsiteY33" fmla="*/ 1306959 h 6389247"/>
              <a:gd name="connsiteX34" fmla="*/ 3354163 w 6329420"/>
              <a:gd name="connsiteY34" fmla="*/ 881733 h 6389247"/>
              <a:gd name="connsiteX35" fmla="*/ 4299539 w 6329420"/>
              <a:gd name="connsiteY35" fmla="*/ 1304623 h 6389247"/>
              <a:gd name="connsiteX36" fmla="*/ 4625167 w 6329420"/>
              <a:gd name="connsiteY36" fmla="*/ 991486 h 6389247"/>
              <a:gd name="connsiteX37" fmla="*/ 4692533 w 6329420"/>
              <a:gd name="connsiteY37" fmla="*/ 854498 h 6389247"/>
              <a:gd name="connsiteX38" fmla="*/ 5607288 w 6329420"/>
              <a:gd name="connsiteY38" fmla="*/ 28863 h 6389247"/>
              <a:gd name="connsiteX39" fmla="*/ 5761439 w 6329420"/>
              <a:gd name="connsiteY39" fmla="*/ 17664 h 6389247"/>
              <a:gd name="connsiteX40" fmla="*/ 4156539 w 6329420"/>
              <a:gd name="connsiteY40" fmla="*/ 0 h 6389247"/>
              <a:gd name="connsiteX41" fmla="*/ 4663751 w 6329420"/>
              <a:gd name="connsiteY41" fmla="*/ 507212 h 6389247"/>
              <a:gd name="connsiteX42" fmla="*/ 4156539 w 6329420"/>
              <a:gd name="connsiteY42" fmla="*/ 1014424 h 6389247"/>
              <a:gd name="connsiteX43" fmla="*/ 3649327 w 6329420"/>
              <a:gd name="connsiteY43" fmla="*/ 507212 h 6389247"/>
              <a:gd name="connsiteX44" fmla="*/ 4156539 w 6329420"/>
              <a:gd name="connsiteY44" fmla="*/ 0 h 638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329420" h="6389247">
                <a:moveTo>
                  <a:pt x="767991" y="731396"/>
                </a:moveTo>
                <a:cubicBezTo>
                  <a:pt x="1061543" y="731396"/>
                  <a:pt x="1299514" y="969367"/>
                  <a:pt x="1299514" y="1262919"/>
                </a:cubicBezTo>
                <a:cubicBezTo>
                  <a:pt x="1299514" y="1556471"/>
                  <a:pt x="1061543" y="1794442"/>
                  <a:pt x="767991" y="1794442"/>
                </a:cubicBezTo>
                <a:cubicBezTo>
                  <a:pt x="474439" y="1794442"/>
                  <a:pt x="236469" y="1556471"/>
                  <a:pt x="236469" y="1262919"/>
                </a:cubicBezTo>
                <a:cubicBezTo>
                  <a:pt x="236469" y="969367"/>
                  <a:pt x="474439" y="731396"/>
                  <a:pt x="767991" y="731396"/>
                </a:cubicBezTo>
                <a:close/>
                <a:moveTo>
                  <a:pt x="2926094" y="324026"/>
                </a:moveTo>
                <a:cubicBezTo>
                  <a:pt x="3081706" y="324026"/>
                  <a:pt x="3207855" y="450175"/>
                  <a:pt x="3207855" y="605787"/>
                </a:cubicBezTo>
                <a:cubicBezTo>
                  <a:pt x="3207855" y="761399"/>
                  <a:pt x="3081706" y="887548"/>
                  <a:pt x="2926094" y="887548"/>
                </a:cubicBezTo>
                <a:cubicBezTo>
                  <a:pt x="2770482" y="887548"/>
                  <a:pt x="2644333" y="761399"/>
                  <a:pt x="2644333" y="605787"/>
                </a:cubicBezTo>
                <a:cubicBezTo>
                  <a:pt x="2644333" y="450175"/>
                  <a:pt x="2770482" y="324026"/>
                  <a:pt x="2926094" y="324026"/>
                </a:cubicBezTo>
                <a:close/>
                <a:moveTo>
                  <a:pt x="5761439" y="17664"/>
                </a:moveTo>
                <a:lnTo>
                  <a:pt x="5784727" y="18309"/>
                </a:lnTo>
                <a:cubicBezTo>
                  <a:pt x="5972924" y="25037"/>
                  <a:pt x="6119949" y="54449"/>
                  <a:pt x="6232947" y="102447"/>
                </a:cubicBezTo>
                <a:lnTo>
                  <a:pt x="6329420" y="159335"/>
                </a:lnTo>
                <a:lnTo>
                  <a:pt x="6329420" y="6389247"/>
                </a:lnTo>
                <a:lnTo>
                  <a:pt x="3180387" y="6389247"/>
                </a:lnTo>
                <a:lnTo>
                  <a:pt x="2702967" y="6389247"/>
                </a:lnTo>
                <a:lnTo>
                  <a:pt x="1013739" y="6389247"/>
                </a:lnTo>
                <a:lnTo>
                  <a:pt x="1024183" y="6281366"/>
                </a:lnTo>
                <a:cubicBezTo>
                  <a:pt x="1049848" y="6046008"/>
                  <a:pt x="1072512" y="5801284"/>
                  <a:pt x="903050" y="5588470"/>
                </a:cubicBezTo>
                <a:cubicBezTo>
                  <a:pt x="704901" y="5339877"/>
                  <a:pt x="494907" y="5451483"/>
                  <a:pt x="273230" y="5151559"/>
                </a:cubicBezTo>
                <a:cubicBezTo>
                  <a:pt x="109328" y="4929882"/>
                  <a:pt x="-26532" y="4726254"/>
                  <a:pt x="40189" y="4431326"/>
                </a:cubicBezTo>
                <a:cubicBezTo>
                  <a:pt x="129472" y="4036881"/>
                  <a:pt x="470813" y="3882974"/>
                  <a:pt x="467268" y="3598198"/>
                </a:cubicBezTo>
                <a:cubicBezTo>
                  <a:pt x="463239" y="3255890"/>
                  <a:pt x="44217" y="3187318"/>
                  <a:pt x="3203" y="2797063"/>
                </a:cubicBezTo>
                <a:cubicBezTo>
                  <a:pt x="-23550" y="2542509"/>
                  <a:pt x="119641" y="2237671"/>
                  <a:pt x="345913" y="2096653"/>
                </a:cubicBezTo>
                <a:cubicBezTo>
                  <a:pt x="762919" y="1836457"/>
                  <a:pt x="1233029" y="2275545"/>
                  <a:pt x="1552774" y="2014542"/>
                </a:cubicBezTo>
                <a:cubicBezTo>
                  <a:pt x="1743751" y="1858617"/>
                  <a:pt x="1774856" y="1540160"/>
                  <a:pt x="1737708" y="1339596"/>
                </a:cubicBezTo>
                <a:cubicBezTo>
                  <a:pt x="1666877" y="957721"/>
                  <a:pt x="1353739" y="895190"/>
                  <a:pt x="1365343" y="604294"/>
                </a:cubicBezTo>
                <a:cubicBezTo>
                  <a:pt x="1373885" y="388094"/>
                  <a:pt x="1557287" y="161098"/>
                  <a:pt x="1784365" y="110735"/>
                </a:cubicBezTo>
                <a:cubicBezTo>
                  <a:pt x="1816113" y="103643"/>
                  <a:pt x="1848539" y="100098"/>
                  <a:pt x="1881062" y="100098"/>
                </a:cubicBezTo>
                <a:cubicBezTo>
                  <a:pt x="2100564" y="100098"/>
                  <a:pt x="2273329" y="261260"/>
                  <a:pt x="2326675" y="311301"/>
                </a:cubicBezTo>
                <a:cubicBezTo>
                  <a:pt x="2579216" y="547161"/>
                  <a:pt x="2379374" y="836206"/>
                  <a:pt x="2585018" y="1190279"/>
                </a:cubicBezTo>
                <a:cubicBezTo>
                  <a:pt x="2616968" y="1242737"/>
                  <a:pt x="2653624" y="1292213"/>
                  <a:pt x="2694528" y="1338063"/>
                </a:cubicBezTo>
                <a:cubicBezTo>
                  <a:pt x="2775108" y="1429685"/>
                  <a:pt x="2925230" y="1413569"/>
                  <a:pt x="2982926" y="1306959"/>
                </a:cubicBezTo>
                <a:cubicBezTo>
                  <a:pt x="3078253" y="1130728"/>
                  <a:pt x="3169390" y="933143"/>
                  <a:pt x="3354163" y="881733"/>
                </a:cubicBezTo>
                <a:cubicBezTo>
                  <a:pt x="3713394" y="781733"/>
                  <a:pt x="3927255" y="1375615"/>
                  <a:pt x="4299539" y="1304623"/>
                </a:cubicBezTo>
                <a:cubicBezTo>
                  <a:pt x="4454094" y="1275131"/>
                  <a:pt x="4543700" y="1148457"/>
                  <a:pt x="4625167" y="991486"/>
                </a:cubicBezTo>
                <a:cubicBezTo>
                  <a:pt x="4647810" y="947730"/>
                  <a:pt x="4669890" y="901637"/>
                  <a:pt x="4692533" y="854498"/>
                </a:cubicBezTo>
                <a:cubicBezTo>
                  <a:pt x="4762477" y="605422"/>
                  <a:pt x="4865621" y="105095"/>
                  <a:pt x="5607288" y="28863"/>
                </a:cubicBezTo>
                <a:cubicBezTo>
                  <a:pt x="5658191" y="20163"/>
                  <a:pt x="5709812" y="16455"/>
                  <a:pt x="5761439" y="17664"/>
                </a:cubicBezTo>
                <a:close/>
                <a:moveTo>
                  <a:pt x="4156539" y="0"/>
                </a:moveTo>
                <a:cubicBezTo>
                  <a:pt x="4436664" y="0"/>
                  <a:pt x="4663751" y="227087"/>
                  <a:pt x="4663751" y="507212"/>
                </a:cubicBezTo>
                <a:cubicBezTo>
                  <a:pt x="4663751" y="787337"/>
                  <a:pt x="4436664" y="1014424"/>
                  <a:pt x="4156539" y="1014424"/>
                </a:cubicBezTo>
                <a:cubicBezTo>
                  <a:pt x="3876414" y="1014424"/>
                  <a:pt x="3649327" y="787337"/>
                  <a:pt x="3649327" y="507212"/>
                </a:cubicBezTo>
                <a:cubicBezTo>
                  <a:pt x="3649327" y="227087"/>
                  <a:pt x="3876414" y="0"/>
                  <a:pt x="41565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Table 7">
            <a:extLst>
              <a:ext uri="{FF2B5EF4-FFF2-40B4-BE49-F238E27FC236}">
                <a16:creationId xmlns:a16="http://schemas.microsoft.com/office/drawing/2014/main" id="{5752CD74-AE5C-47E3-F1CE-17C5EA9B6369}"/>
              </a:ext>
            </a:extLst>
          </p:cNvPr>
          <p:cNvGraphicFramePr>
            <a:graphicFrameLocks noGrp="1"/>
          </p:cNvGraphicFramePr>
          <p:nvPr>
            <p:extLst>
              <p:ext uri="{D42A27DB-BD31-4B8C-83A1-F6EECF244321}">
                <p14:modId xmlns:p14="http://schemas.microsoft.com/office/powerpoint/2010/main" val="2130559394"/>
              </p:ext>
            </p:extLst>
          </p:nvPr>
        </p:nvGraphicFramePr>
        <p:xfrm>
          <a:off x="7633253" y="53009"/>
          <a:ext cx="4638964" cy="6734348"/>
        </p:xfrm>
        <a:graphic>
          <a:graphicData uri="http://schemas.openxmlformats.org/drawingml/2006/table">
            <a:tbl>
              <a:tblPr firstRow="1" bandRow="1">
                <a:tableStyleId>{5C22544A-7EE6-4342-B048-85BDC9FD1C3A}</a:tableStyleId>
              </a:tblPr>
              <a:tblGrid>
                <a:gridCol w="434800">
                  <a:extLst>
                    <a:ext uri="{9D8B030D-6E8A-4147-A177-3AD203B41FA5}">
                      <a16:colId xmlns:a16="http://schemas.microsoft.com/office/drawing/2014/main" val="2762714150"/>
                    </a:ext>
                  </a:extLst>
                </a:gridCol>
                <a:gridCol w="4204164">
                  <a:extLst>
                    <a:ext uri="{9D8B030D-6E8A-4147-A177-3AD203B41FA5}">
                      <a16:colId xmlns:a16="http://schemas.microsoft.com/office/drawing/2014/main" val="1734322380"/>
                    </a:ext>
                  </a:extLst>
                </a:gridCol>
              </a:tblGrid>
              <a:tr h="358113">
                <a:tc>
                  <a:txBody>
                    <a:bodyPr/>
                    <a:lstStyle/>
                    <a:p>
                      <a:endParaRPr lang="en-IT" dirty="0"/>
                    </a:p>
                  </a:txBody>
                  <a:tcPr/>
                </a:tc>
                <a:tc>
                  <a:txBody>
                    <a:bodyPr/>
                    <a:lstStyle/>
                    <a:p>
                      <a:endParaRPr lang="en-IT" dirty="0"/>
                    </a:p>
                  </a:txBody>
                  <a:tcPr/>
                </a:tc>
                <a:extLst>
                  <a:ext uri="{0D108BD9-81ED-4DB2-BD59-A6C34878D82A}">
                    <a16:rowId xmlns:a16="http://schemas.microsoft.com/office/drawing/2014/main" val="1901830116"/>
                  </a:ext>
                </a:extLst>
              </a:tr>
              <a:tr h="315437">
                <a:tc>
                  <a:txBody>
                    <a:bodyPr/>
                    <a:lstStyle/>
                    <a:p>
                      <a:pPr algn="l" fontAlgn="b"/>
                      <a:r>
                        <a:rPr lang="en-GB" sz="1200" b="0" i="0" u="none" strike="noStrike" dirty="0">
                          <a:solidFill>
                            <a:srgbClr val="000000"/>
                          </a:solidFill>
                          <a:effectLst/>
                          <a:latin typeface="Calibri" panose="020F0502020204030204" pitchFamily="34" charset="0"/>
                        </a:rPr>
                        <a:t>HLA-A</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A</a:t>
                      </a:r>
                    </a:p>
                  </a:txBody>
                  <a:tcPr marL="9525" marR="9525" marT="9525" marB="0" anchor="b"/>
                </a:tc>
                <a:extLst>
                  <a:ext uri="{0D108BD9-81ED-4DB2-BD59-A6C34878D82A}">
                    <a16:rowId xmlns:a16="http://schemas.microsoft.com/office/drawing/2014/main" val="1217817376"/>
                  </a:ext>
                </a:extLst>
              </a:tr>
              <a:tr h="315437">
                <a:tc>
                  <a:txBody>
                    <a:bodyPr/>
                    <a:lstStyle/>
                    <a:p>
                      <a:pPr algn="l" fontAlgn="b"/>
                      <a:r>
                        <a:rPr lang="en-GB" sz="1200" b="0" i="0" u="none" strike="noStrike">
                          <a:solidFill>
                            <a:srgbClr val="000000"/>
                          </a:solidFill>
                          <a:effectLst/>
                          <a:latin typeface="Calibri" panose="020F0502020204030204" pitchFamily="34" charset="0"/>
                        </a:rPr>
                        <a:t>HLA-B</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B</a:t>
                      </a:r>
                    </a:p>
                  </a:txBody>
                  <a:tcPr marL="9525" marR="9525" marT="9525" marB="0" anchor="b"/>
                </a:tc>
                <a:extLst>
                  <a:ext uri="{0D108BD9-81ED-4DB2-BD59-A6C34878D82A}">
                    <a16:rowId xmlns:a16="http://schemas.microsoft.com/office/drawing/2014/main" val="440288956"/>
                  </a:ext>
                </a:extLst>
              </a:tr>
              <a:tr h="315437">
                <a:tc>
                  <a:txBody>
                    <a:bodyPr/>
                    <a:lstStyle/>
                    <a:p>
                      <a:pPr algn="l" fontAlgn="b"/>
                      <a:r>
                        <a:rPr lang="en-GB" sz="1200" b="0" i="0" u="none" strike="noStrike">
                          <a:solidFill>
                            <a:srgbClr val="000000"/>
                          </a:solidFill>
                          <a:effectLst/>
                          <a:latin typeface="Calibri" panose="020F0502020204030204" pitchFamily="34" charset="0"/>
                        </a:rPr>
                        <a:t>HLA-C</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C</a:t>
                      </a:r>
                    </a:p>
                  </a:txBody>
                  <a:tcPr marL="9525" marR="9525" marT="9525" marB="0" anchor="b"/>
                </a:tc>
                <a:extLst>
                  <a:ext uri="{0D108BD9-81ED-4DB2-BD59-A6C34878D82A}">
                    <a16:rowId xmlns:a16="http://schemas.microsoft.com/office/drawing/2014/main" val="967777117"/>
                  </a:ext>
                </a:extLst>
              </a:tr>
              <a:tr h="315437">
                <a:tc>
                  <a:txBody>
                    <a:bodyPr/>
                    <a:lstStyle/>
                    <a:p>
                      <a:pPr algn="l" fontAlgn="b"/>
                      <a:r>
                        <a:rPr lang="en-GB" sz="1200" b="0" i="0" u="none" strike="noStrike">
                          <a:solidFill>
                            <a:srgbClr val="000000"/>
                          </a:solidFill>
                          <a:effectLst/>
                          <a:latin typeface="Calibri" panose="020F0502020204030204" pitchFamily="34" charset="0"/>
                        </a:rPr>
                        <a:t>HLA-E</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E</a:t>
                      </a:r>
                    </a:p>
                  </a:txBody>
                  <a:tcPr marL="9525" marR="9525" marT="9525" marB="0" anchor="b"/>
                </a:tc>
                <a:extLst>
                  <a:ext uri="{0D108BD9-81ED-4DB2-BD59-A6C34878D82A}">
                    <a16:rowId xmlns:a16="http://schemas.microsoft.com/office/drawing/2014/main" val="3401638373"/>
                  </a:ext>
                </a:extLst>
              </a:tr>
              <a:tr h="315437">
                <a:tc>
                  <a:txBody>
                    <a:bodyPr/>
                    <a:lstStyle/>
                    <a:p>
                      <a:pPr algn="l" fontAlgn="b"/>
                      <a:r>
                        <a:rPr lang="en-GB" sz="1200" b="0" i="0" u="none" strike="noStrike">
                          <a:solidFill>
                            <a:srgbClr val="000000"/>
                          </a:solidFill>
                          <a:effectLst/>
                          <a:latin typeface="Calibri" panose="020F0502020204030204" pitchFamily="34" charset="0"/>
                        </a:rPr>
                        <a:t>HLA-F</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F</a:t>
                      </a:r>
                    </a:p>
                  </a:txBody>
                  <a:tcPr marL="9525" marR="9525" marT="9525" marB="0" anchor="b"/>
                </a:tc>
                <a:extLst>
                  <a:ext uri="{0D108BD9-81ED-4DB2-BD59-A6C34878D82A}">
                    <a16:rowId xmlns:a16="http://schemas.microsoft.com/office/drawing/2014/main" val="1490895124"/>
                  </a:ext>
                </a:extLst>
              </a:tr>
              <a:tr h="315437">
                <a:tc>
                  <a:txBody>
                    <a:bodyPr/>
                    <a:lstStyle/>
                    <a:p>
                      <a:pPr algn="l" fontAlgn="b"/>
                      <a:r>
                        <a:rPr lang="en-GB" sz="1200" b="0" i="0" u="none" strike="noStrike">
                          <a:solidFill>
                            <a:srgbClr val="000000"/>
                          </a:solidFill>
                          <a:effectLst/>
                          <a:latin typeface="Calibri" panose="020F0502020204030204" pitchFamily="34" charset="0"/>
                        </a:rPr>
                        <a:t>HLA-G</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G</a:t>
                      </a:r>
                    </a:p>
                  </a:txBody>
                  <a:tcPr marL="9525" marR="9525" marT="9525" marB="0" anchor="b"/>
                </a:tc>
                <a:extLst>
                  <a:ext uri="{0D108BD9-81ED-4DB2-BD59-A6C34878D82A}">
                    <a16:rowId xmlns:a16="http://schemas.microsoft.com/office/drawing/2014/main" val="1903381201"/>
                  </a:ext>
                </a:extLst>
              </a:tr>
              <a:tr h="315437">
                <a:tc>
                  <a:txBody>
                    <a:bodyPr/>
                    <a:lstStyle/>
                    <a:p>
                      <a:pPr algn="l" fontAlgn="b"/>
                      <a:r>
                        <a:rPr lang="en-GB" sz="1200" b="0" i="0" u="none" strike="noStrike">
                          <a:solidFill>
                            <a:srgbClr val="000000"/>
                          </a:solidFill>
                          <a:effectLst/>
                          <a:latin typeface="Calibri" panose="020F0502020204030204" pitchFamily="34" charset="0"/>
                        </a:rPr>
                        <a:t>HLA-H</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H (pseudogene)</a:t>
                      </a:r>
                    </a:p>
                  </a:txBody>
                  <a:tcPr marL="9525" marR="9525" marT="9525" marB="0" anchor="b"/>
                </a:tc>
                <a:extLst>
                  <a:ext uri="{0D108BD9-81ED-4DB2-BD59-A6C34878D82A}">
                    <a16:rowId xmlns:a16="http://schemas.microsoft.com/office/drawing/2014/main" val="3817199867"/>
                  </a:ext>
                </a:extLst>
              </a:tr>
              <a:tr h="315437">
                <a:tc>
                  <a:txBody>
                    <a:bodyPr/>
                    <a:lstStyle/>
                    <a:p>
                      <a:pPr algn="l" fontAlgn="b"/>
                      <a:r>
                        <a:rPr lang="en-GB" sz="1200" b="0" i="0" u="none" strike="noStrike">
                          <a:solidFill>
                            <a:srgbClr val="000000"/>
                          </a:solidFill>
                          <a:effectLst/>
                          <a:latin typeface="Calibri" panose="020F0502020204030204" pitchFamily="34" charset="0"/>
                        </a:rPr>
                        <a:t>HLA-J</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J (pseudogene)</a:t>
                      </a:r>
                    </a:p>
                  </a:txBody>
                  <a:tcPr marL="9525" marR="9525" marT="9525" marB="0" anchor="b"/>
                </a:tc>
                <a:extLst>
                  <a:ext uri="{0D108BD9-81ED-4DB2-BD59-A6C34878D82A}">
                    <a16:rowId xmlns:a16="http://schemas.microsoft.com/office/drawing/2014/main" val="2163642744"/>
                  </a:ext>
                </a:extLst>
              </a:tr>
              <a:tr h="315437">
                <a:tc>
                  <a:txBody>
                    <a:bodyPr/>
                    <a:lstStyle/>
                    <a:p>
                      <a:pPr algn="l" fontAlgn="b"/>
                      <a:r>
                        <a:rPr lang="en-GB" sz="1200" b="0" i="0" u="none" strike="noStrike">
                          <a:solidFill>
                            <a:srgbClr val="000000"/>
                          </a:solidFill>
                          <a:effectLst/>
                          <a:latin typeface="Calibri" panose="020F0502020204030204" pitchFamily="34" charset="0"/>
                        </a:rPr>
                        <a:t>HLA-K</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K (pseudogene)</a:t>
                      </a:r>
                    </a:p>
                  </a:txBody>
                  <a:tcPr marL="9525" marR="9525" marT="9525" marB="0" anchor="b"/>
                </a:tc>
                <a:extLst>
                  <a:ext uri="{0D108BD9-81ED-4DB2-BD59-A6C34878D82A}">
                    <a16:rowId xmlns:a16="http://schemas.microsoft.com/office/drawing/2014/main" val="2512739438"/>
                  </a:ext>
                </a:extLst>
              </a:tr>
              <a:tr h="315437">
                <a:tc>
                  <a:txBody>
                    <a:bodyPr/>
                    <a:lstStyle/>
                    <a:p>
                      <a:pPr algn="l" fontAlgn="b"/>
                      <a:r>
                        <a:rPr lang="en-GB" sz="1200" b="0" i="0" u="none" strike="noStrike">
                          <a:solidFill>
                            <a:srgbClr val="000000"/>
                          </a:solidFill>
                          <a:effectLst/>
                          <a:latin typeface="Calibri" panose="020F0502020204030204" pitchFamily="34" charset="0"/>
                        </a:rPr>
                        <a:t>HLA-L</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L (pseudogene)</a:t>
                      </a:r>
                    </a:p>
                  </a:txBody>
                  <a:tcPr marL="9525" marR="9525" marT="9525" marB="0" anchor="b"/>
                </a:tc>
                <a:extLst>
                  <a:ext uri="{0D108BD9-81ED-4DB2-BD59-A6C34878D82A}">
                    <a16:rowId xmlns:a16="http://schemas.microsoft.com/office/drawing/2014/main" val="369307117"/>
                  </a:ext>
                </a:extLst>
              </a:tr>
              <a:tr h="315437">
                <a:tc>
                  <a:txBody>
                    <a:bodyPr/>
                    <a:lstStyle/>
                    <a:p>
                      <a:pPr algn="l" fontAlgn="b"/>
                      <a:r>
                        <a:rPr lang="en-GB" sz="1200" b="0" i="0" u="none" strike="noStrike">
                          <a:solidFill>
                            <a:srgbClr val="000000"/>
                          </a:solidFill>
                          <a:effectLst/>
                          <a:latin typeface="Calibri" panose="020F0502020204030204" pitchFamily="34" charset="0"/>
                        </a:rPr>
                        <a:t>HLA-N</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N (pseudogene)</a:t>
                      </a:r>
                    </a:p>
                  </a:txBody>
                  <a:tcPr marL="9525" marR="9525" marT="9525" marB="0" anchor="b"/>
                </a:tc>
                <a:extLst>
                  <a:ext uri="{0D108BD9-81ED-4DB2-BD59-A6C34878D82A}">
                    <a16:rowId xmlns:a16="http://schemas.microsoft.com/office/drawing/2014/main" val="3737872403"/>
                  </a:ext>
                </a:extLst>
              </a:tr>
              <a:tr h="315437">
                <a:tc>
                  <a:txBody>
                    <a:bodyPr/>
                    <a:lstStyle/>
                    <a:p>
                      <a:pPr algn="l" fontAlgn="b"/>
                      <a:r>
                        <a:rPr lang="en-GB" sz="1200" b="0" i="0" u="none" strike="noStrike">
                          <a:solidFill>
                            <a:srgbClr val="000000"/>
                          </a:solidFill>
                          <a:effectLst/>
                          <a:latin typeface="Calibri" panose="020F0502020204030204" pitchFamily="34" charset="0"/>
                        </a:rPr>
                        <a:t>HLA-P</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P (pseudogene)</a:t>
                      </a:r>
                    </a:p>
                  </a:txBody>
                  <a:tcPr marL="9525" marR="9525" marT="9525" marB="0" anchor="b"/>
                </a:tc>
                <a:extLst>
                  <a:ext uri="{0D108BD9-81ED-4DB2-BD59-A6C34878D82A}">
                    <a16:rowId xmlns:a16="http://schemas.microsoft.com/office/drawing/2014/main" val="3374848823"/>
                  </a:ext>
                </a:extLst>
              </a:tr>
              <a:tr h="315437">
                <a:tc>
                  <a:txBody>
                    <a:bodyPr/>
                    <a:lstStyle/>
                    <a:p>
                      <a:pPr algn="l" fontAlgn="b"/>
                      <a:r>
                        <a:rPr lang="en-GB" sz="1200" b="0" i="0" u="none" strike="noStrike">
                          <a:solidFill>
                            <a:srgbClr val="000000"/>
                          </a:solidFill>
                          <a:effectLst/>
                          <a:latin typeface="Calibri" panose="020F0502020204030204" pitchFamily="34" charset="0"/>
                        </a:rPr>
                        <a:t>HLA-S</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S (pseudogene)</a:t>
                      </a:r>
                    </a:p>
                  </a:txBody>
                  <a:tcPr marL="9525" marR="9525" marT="9525" marB="0" anchor="b"/>
                </a:tc>
                <a:extLst>
                  <a:ext uri="{0D108BD9-81ED-4DB2-BD59-A6C34878D82A}">
                    <a16:rowId xmlns:a16="http://schemas.microsoft.com/office/drawing/2014/main" val="1077278766"/>
                  </a:ext>
                </a:extLst>
              </a:tr>
              <a:tr h="315437">
                <a:tc>
                  <a:txBody>
                    <a:bodyPr/>
                    <a:lstStyle/>
                    <a:p>
                      <a:pPr algn="l" fontAlgn="b"/>
                      <a:r>
                        <a:rPr lang="en-GB" sz="1200" b="0" i="0" u="none" strike="noStrike">
                          <a:solidFill>
                            <a:srgbClr val="000000"/>
                          </a:solidFill>
                          <a:effectLst/>
                          <a:latin typeface="Calibri" panose="020F0502020204030204" pitchFamily="34" charset="0"/>
                        </a:rPr>
                        <a:t>HLA-T</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T (pseudogene)</a:t>
                      </a:r>
                    </a:p>
                  </a:txBody>
                  <a:tcPr marL="9525" marR="9525" marT="9525" marB="0" anchor="b"/>
                </a:tc>
                <a:extLst>
                  <a:ext uri="{0D108BD9-81ED-4DB2-BD59-A6C34878D82A}">
                    <a16:rowId xmlns:a16="http://schemas.microsoft.com/office/drawing/2014/main" val="1712631009"/>
                  </a:ext>
                </a:extLst>
              </a:tr>
              <a:tr h="315437">
                <a:tc>
                  <a:txBody>
                    <a:bodyPr/>
                    <a:lstStyle/>
                    <a:p>
                      <a:pPr algn="l" fontAlgn="b"/>
                      <a:r>
                        <a:rPr lang="en-GB" sz="1200" b="0" i="0" u="none" strike="noStrike">
                          <a:solidFill>
                            <a:srgbClr val="000000"/>
                          </a:solidFill>
                          <a:effectLst/>
                          <a:latin typeface="Calibri" panose="020F0502020204030204" pitchFamily="34" charset="0"/>
                        </a:rPr>
                        <a:t>HLA-U</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U (pseudogene)</a:t>
                      </a:r>
                    </a:p>
                  </a:txBody>
                  <a:tcPr marL="9525" marR="9525" marT="9525" marB="0" anchor="b"/>
                </a:tc>
                <a:extLst>
                  <a:ext uri="{0D108BD9-81ED-4DB2-BD59-A6C34878D82A}">
                    <a16:rowId xmlns:a16="http://schemas.microsoft.com/office/drawing/2014/main" val="2632870170"/>
                  </a:ext>
                </a:extLst>
              </a:tr>
              <a:tr h="315437">
                <a:tc>
                  <a:txBody>
                    <a:bodyPr/>
                    <a:lstStyle/>
                    <a:p>
                      <a:pPr algn="l" fontAlgn="b"/>
                      <a:r>
                        <a:rPr lang="en-GB" sz="1200" b="0" i="0" u="none" strike="noStrike">
                          <a:solidFill>
                            <a:srgbClr val="000000"/>
                          </a:solidFill>
                          <a:effectLst/>
                          <a:latin typeface="Calibri" panose="020F0502020204030204" pitchFamily="34" charset="0"/>
                        </a:rPr>
                        <a:t>HLA-V</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V (pseudogene)</a:t>
                      </a:r>
                    </a:p>
                  </a:txBody>
                  <a:tcPr marL="9525" marR="9525" marT="9525" marB="0" anchor="b"/>
                </a:tc>
                <a:extLst>
                  <a:ext uri="{0D108BD9-81ED-4DB2-BD59-A6C34878D82A}">
                    <a16:rowId xmlns:a16="http://schemas.microsoft.com/office/drawing/2014/main" val="1846578335"/>
                  </a:ext>
                </a:extLst>
              </a:tr>
              <a:tr h="367438">
                <a:tc>
                  <a:txBody>
                    <a:bodyPr/>
                    <a:lstStyle/>
                    <a:p>
                      <a:pPr algn="l" fontAlgn="b"/>
                      <a:r>
                        <a:rPr lang="en-GB" sz="1200" b="0" i="0" u="none" strike="noStrike">
                          <a:solidFill>
                            <a:srgbClr val="000000"/>
                          </a:solidFill>
                          <a:effectLst/>
                          <a:latin typeface="Calibri" panose="020F0502020204030204" pitchFamily="34" charset="0"/>
                        </a:rPr>
                        <a:t>HLA-W</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W (pseudogene)</a:t>
                      </a:r>
                    </a:p>
                  </a:txBody>
                  <a:tcPr marL="9525" marR="9525" marT="9525" marB="0" anchor="b"/>
                </a:tc>
                <a:extLst>
                  <a:ext uri="{0D108BD9-81ED-4DB2-BD59-A6C34878D82A}">
                    <a16:rowId xmlns:a16="http://schemas.microsoft.com/office/drawing/2014/main" val="3442707790"/>
                  </a:ext>
                </a:extLst>
              </a:tr>
              <a:tr h="315437">
                <a:tc>
                  <a:txBody>
                    <a:bodyPr/>
                    <a:lstStyle/>
                    <a:p>
                      <a:pPr algn="l" fontAlgn="b"/>
                      <a:r>
                        <a:rPr lang="en-GB" sz="1200" b="0" i="0" u="none" strike="noStrike">
                          <a:solidFill>
                            <a:srgbClr val="000000"/>
                          </a:solidFill>
                          <a:effectLst/>
                          <a:latin typeface="Calibri" panose="020F0502020204030204" pitchFamily="34" charset="0"/>
                        </a:rPr>
                        <a:t>HLA-X</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X (pseudogene)</a:t>
                      </a:r>
                    </a:p>
                  </a:txBody>
                  <a:tcPr marL="9525" marR="9525" marT="9525" marB="0" anchor="b"/>
                </a:tc>
                <a:extLst>
                  <a:ext uri="{0D108BD9-81ED-4DB2-BD59-A6C34878D82A}">
                    <a16:rowId xmlns:a16="http://schemas.microsoft.com/office/drawing/2014/main" val="1765669202"/>
                  </a:ext>
                </a:extLst>
              </a:tr>
              <a:tr h="315437">
                <a:tc>
                  <a:txBody>
                    <a:bodyPr/>
                    <a:lstStyle/>
                    <a:p>
                      <a:pPr algn="l" fontAlgn="b"/>
                      <a:r>
                        <a:rPr lang="en-GB" sz="1200" b="0" i="0" u="none" strike="noStrike">
                          <a:solidFill>
                            <a:srgbClr val="000000"/>
                          </a:solidFill>
                          <a:effectLst/>
                          <a:latin typeface="Calibri" panose="020F0502020204030204" pitchFamily="34" charset="0"/>
                        </a:rPr>
                        <a:t>HLA-Y</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Y (pseudogene)</a:t>
                      </a:r>
                    </a:p>
                  </a:txBody>
                  <a:tcPr marL="9525" marR="9525" marT="9525" marB="0" anchor="b"/>
                </a:tc>
                <a:extLst>
                  <a:ext uri="{0D108BD9-81ED-4DB2-BD59-A6C34878D82A}">
                    <a16:rowId xmlns:a16="http://schemas.microsoft.com/office/drawing/2014/main" val="477765378"/>
                  </a:ext>
                </a:extLst>
              </a:tr>
              <a:tr h="315437">
                <a:tc>
                  <a:txBody>
                    <a:bodyPr/>
                    <a:lstStyle/>
                    <a:p>
                      <a:pPr algn="l" fontAlgn="b"/>
                      <a:r>
                        <a:rPr lang="en-GB" sz="1200" b="0" i="0" u="none" strike="noStrike">
                          <a:solidFill>
                            <a:srgbClr val="000000"/>
                          </a:solidFill>
                          <a:effectLst/>
                          <a:latin typeface="Calibri" panose="020F0502020204030204" pitchFamily="34" charset="0"/>
                        </a:rPr>
                        <a:t>HLA-Z</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major histocompatibility complex, class I, Z (pseudogene)</a:t>
                      </a:r>
                    </a:p>
                  </a:txBody>
                  <a:tcPr marL="9525" marR="9525" marT="9525" marB="0" anchor="b"/>
                </a:tc>
                <a:extLst>
                  <a:ext uri="{0D108BD9-81ED-4DB2-BD59-A6C34878D82A}">
                    <a16:rowId xmlns:a16="http://schemas.microsoft.com/office/drawing/2014/main" val="3613405212"/>
                  </a:ext>
                </a:extLst>
              </a:tr>
            </a:tbl>
          </a:graphicData>
        </a:graphic>
      </p:graphicFrame>
      <p:sp>
        <p:nvSpPr>
          <p:cNvPr id="5" name="TextBox 4">
            <a:extLst>
              <a:ext uri="{FF2B5EF4-FFF2-40B4-BE49-F238E27FC236}">
                <a16:creationId xmlns:a16="http://schemas.microsoft.com/office/drawing/2014/main" id="{1B8EAA77-F8F6-A405-D8D6-23F80D01AB87}"/>
              </a:ext>
            </a:extLst>
          </p:cNvPr>
          <p:cNvSpPr txBox="1"/>
          <p:nvPr/>
        </p:nvSpPr>
        <p:spPr>
          <a:xfrm>
            <a:off x="195175" y="1633421"/>
            <a:ext cx="3343155" cy="1626614"/>
          </a:xfrm>
          <a:prstGeom prst="rect">
            <a:avLst/>
          </a:prstGeom>
          <a:noFill/>
        </p:spPr>
        <p:txBody>
          <a:bodyPr wrap="square">
            <a:spAutoFit/>
          </a:bodyPr>
          <a:lstStyle/>
          <a:p>
            <a:r>
              <a:rPr lang="en-IT" sz="3200" dirty="0">
                <a:latin typeface="+mj-lt"/>
              </a:rPr>
              <a:t>MHC Class I genes: What is their role?</a:t>
            </a:r>
          </a:p>
        </p:txBody>
      </p:sp>
      <p:pic>
        <p:nvPicPr>
          <p:cNvPr id="6" name="Picture 5" descr="A picture containing text, screenshot, diagram, font&#10;&#10;Description automatically generated">
            <a:extLst>
              <a:ext uri="{FF2B5EF4-FFF2-40B4-BE49-F238E27FC236}">
                <a16:creationId xmlns:a16="http://schemas.microsoft.com/office/drawing/2014/main" id="{6A928BA8-8F5B-CEB2-807D-9EF9E08E74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705" y="3545484"/>
            <a:ext cx="2428646" cy="2600890"/>
          </a:xfrm>
          <a:prstGeom prst="rect">
            <a:avLst/>
          </a:prstGeom>
        </p:spPr>
      </p:pic>
      <p:pic>
        <p:nvPicPr>
          <p:cNvPr id="7" name="Picture 6" descr="Diagram of a cell with a cell and a cell&#10;&#10;Description automatically generated with medium confidence">
            <a:extLst>
              <a:ext uri="{FF2B5EF4-FFF2-40B4-BE49-F238E27FC236}">
                <a16:creationId xmlns:a16="http://schemas.microsoft.com/office/drawing/2014/main" id="{4C1DB860-AFE8-3DA2-8D4D-6D0DB9310A30}"/>
              </a:ext>
            </a:extLst>
          </p:cNvPr>
          <p:cNvPicPr>
            <a:picLocks noChangeAspect="1"/>
          </p:cNvPicPr>
          <p:nvPr/>
        </p:nvPicPr>
        <p:blipFill>
          <a:blip r:embed="rId3"/>
          <a:stretch>
            <a:fillRect/>
          </a:stretch>
        </p:blipFill>
        <p:spPr>
          <a:xfrm>
            <a:off x="2809351" y="2554470"/>
            <a:ext cx="3408063" cy="2600890"/>
          </a:xfrm>
          <a:prstGeom prst="rect">
            <a:avLst/>
          </a:prstGeom>
        </p:spPr>
      </p:pic>
    </p:spTree>
    <p:extLst>
      <p:ext uri="{BB962C8B-B14F-4D97-AF65-F5344CB8AC3E}">
        <p14:creationId xmlns:p14="http://schemas.microsoft.com/office/powerpoint/2010/main" val="2169882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1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D539D60-029F-3FBF-1502-C875245022DA}"/>
              </a:ext>
            </a:extLst>
          </p:cNvPr>
          <p:cNvSpPr>
            <a:spLocks noGrp="1"/>
          </p:cNvSpPr>
          <p:nvPr>
            <p:ph idx="1"/>
          </p:nvPr>
        </p:nvSpPr>
        <p:spPr>
          <a:xfrm>
            <a:off x="1995487" y="2520454"/>
            <a:ext cx="8197977" cy="3174788"/>
          </a:xfrm>
        </p:spPr>
        <p:txBody>
          <a:bodyPr anchor="b">
            <a:normAutofit/>
          </a:bodyPr>
          <a:lstStyle/>
          <a:p>
            <a:pPr>
              <a:lnSpc>
                <a:spcPct val="100000"/>
              </a:lnSpc>
            </a:pPr>
            <a:r>
              <a:rPr lang="en-IT" sz="1700" dirty="0"/>
              <a:t>Again, Gene Onthology is used and investigated for terms corresponding to splicing regulators. Here however, of the 49 terms, only 23 can be mapped.</a:t>
            </a:r>
          </a:p>
          <a:p>
            <a:pPr>
              <a:lnSpc>
                <a:spcPct val="100000"/>
              </a:lnSpc>
            </a:pPr>
            <a:endParaRPr lang="en-IT" sz="1700" dirty="0"/>
          </a:p>
          <a:p>
            <a:pPr>
              <a:lnSpc>
                <a:spcPct val="100000"/>
              </a:lnSpc>
            </a:pPr>
            <a:r>
              <a:rPr lang="en-IT" sz="1700" dirty="0"/>
              <a:t>For mapped terms, only mapped genes are used to build the gene sets.</a:t>
            </a:r>
          </a:p>
          <a:p>
            <a:pPr>
              <a:lnSpc>
                <a:spcPct val="100000"/>
              </a:lnSpc>
            </a:pPr>
            <a:r>
              <a:rPr lang="en-IT" sz="1700" dirty="0"/>
              <a:t>Then, gsea is performed on TCGA first, using as rank the signal to nise ratio. </a:t>
            </a:r>
            <a:r>
              <a:rPr lang="en-GB" sz="1700" dirty="0"/>
              <a:t>A</a:t>
            </a:r>
            <a:r>
              <a:rPr lang="en-IT" sz="1700" dirty="0"/>
              <a:t> minimum size of 15 and maximun size of 500 is used to filter the gene sets.</a:t>
            </a:r>
          </a:p>
          <a:p>
            <a:pPr>
              <a:lnSpc>
                <a:spcPct val="100000"/>
              </a:lnSpc>
            </a:pPr>
            <a:endParaRPr lang="en-IT" sz="1700" dirty="0"/>
          </a:p>
          <a:p>
            <a:pPr>
              <a:lnSpc>
                <a:spcPct val="100000"/>
              </a:lnSpc>
            </a:pPr>
            <a:r>
              <a:rPr lang="en-IT" sz="1700" dirty="0"/>
              <a:t>Afterward, significative leading edges were used as gene sets in PDX, as to test wether the aspects reflected were cell intrinsic or merely environment dependent</a:t>
            </a:r>
          </a:p>
          <a:p>
            <a:pPr>
              <a:lnSpc>
                <a:spcPct val="100000"/>
              </a:lnSpc>
            </a:pPr>
            <a:endParaRPr lang="en-IT" sz="1700" dirty="0"/>
          </a:p>
        </p:txBody>
      </p:sp>
      <p:sp>
        <p:nvSpPr>
          <p:cNvPr id="23" name="Freeform: Shape 22">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766491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52A5B-5810-4130-A3DB-FD2582D05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77B4CB6-64B7-4C1D-B623-F1EC02FCC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937866"/>
          </a:xfrm>
          <a:custGeom>
            <a:avLst/>
            <a:gdLst>
              <a:gd name="connsiteX0" fmla="*/ 8930642 w 12192000"/>
              <a:gd name="connsiteY0" fmla="*/ 5494299 h 5937866"/>
              <a:gd name="connsiteX1" fmla="*/ 9143134 w 12192000"/>
              <a:gd name="connsiteY1" fmla="*/ 5616927 h 5937866"/>
              <a:gd name="connsiteX2" fmla="*/ 9043549 w 12192000"/>
              <a:gd name="connsiteY2" fmla="*/ 5914543 h 5937866"/>
              <a:gd name="connsiteX3" fmla="*/ 8745984 w 12192000"/>
              <a:gd name="connsiteY3" fmla="*/ 5814814 h 5937866"/>
              <a:gd name="connsiteX4" fmla="*/ 8845568 w 12192000"/>
              <a:gd name="connsiteY4" fmla="*/ 5517199 h 5937866"/>
              <a:gd name="connsiteX5" fmla="*/ 8930642 w 12192000"/>
              <a:gd name="connsiteY5" fmla="*/ 5494299 h 5937866"/>
              <a:gd name="connsiteX6" fmla="*/ 9842642 w 12192000"/>
              <a:gd name="connsiteY6" fmla="*/ 4939308 h 5937866"/>
              <a:gd name="connsiteX7" fmla="*/ 10272210 w 12192000"/>
              <a:gd name="connsiteY7" fmla="*/ 5187210 h 5937866"/>
              <a:gd name="connsiteX8" fmla="*/ 10070896 w 12192000"/>
              <a:gd name="connsiteY8" fmla="*/ 5788857 h 5937866"/>
              <a:gd name="connsiteX9" fmla="*/ 9469346 w 12192000"/>
              <a:gd name="connsiteY9" fmla="*/ 5587251 h 5937866"/>
              <a:gd name="connsiteX10" fmla="*/ 9670660 w 12192000"/>
              <a:gd name="connsiteY10" fmla="*/ 4985603 h 5937866"/>
              <a:gd name="connsiteX11" fmla="*/ 9842642 w 12192000"/>
              <a:gd name="connsiteY11" fmla="*/ 4939308 h 5937866"/>
              <a:gd name="connsiteX12" fmla="*/ 0 w 12192000"/>
              <a:gd name="connsiteY12" fmla="*/ 0 h 5937866"/>
              <a:gd name="connsiteX13" fmla="*/ 12188952 w 12192000"/>
              <a:gd name="connsiteY13" fmla="*/ 0 h 5937866"/>
              <a:gd name="connsiteX14" fmla="*/ 12188952 w 12192000"/>
              <a:gd name="connsiteY14" fmla="*/ 1220565 h 5937866"/>
              <a:gd name="connsiteX15" fmla="*/ 12192000 w 12192000"/>
              <a:gd name="connsiteY15" fmla="*/ 1220565 h 5937866"/>
              <a:gd name="connsiteX16" fmla="*/ 12192000 w 12192000"/>
              <a:gd name="connsiteY16" fmla="*/ 4590456 h 5937866"/>
              <a:gd name="connsiteX17" fmla="*/ 12124015 w 12192000"/>
              <a:gd name="connsiteY17" fmla="*/ 4631278 h 5937866"/>
              <a:gd name="connsiteX18" fmla="*/ 11077457 w 12192000"/>
              <a:gd name="connsiteY18" fmla="*/ 4722290 h 5937866"/>
              <a:gd name="connsiteX19" fmla="*/ 9867246 w 12192000"/>
              <a:gd name="connsiteY19" fmla="*/ 4572157 h 5937866"/>
              <a:gd name="connsiteX20" fmla="*/ 8994802 w 12192000"/>
              <a:gd name="connsiteY20" fmla="*/ 5098943 h 5937866"/>
              <a:gd name="connsiteX21" fmla="*/ 6994655 w 12192000"/>
              <a:gd name="connsiteY21" fmla="*/ 5556202 h 5937866"/>
              <a:gd name="connsiteX22" fmla="*/ 6287534 w 12192000"/>
              <a:gd name="connsiteY22" fmla="*/ 4934764 h 5937866"/>
              <a:gd name="connsiteX23" fmla="*/ 4392596 w 12192000"/>
              <a:gd name="connsiteY23" fmla="*/ 4612909 h 5937866"/>
              <a:gd name="connsiteX24" fmla="*/ 3014500 w 12192000"/>
              <a:gd name="connsiteY24" fmla="*/ 5320787 h 5937866"/>
              <a:gd name="connsiteX25" fmla="*/ 86414 w 12192000"/>
              <a:gd name="connsiteY25" fmla="*/ 5123870 h 5937866"/>
              <a:gd name="connsiteX26" fmla="*/ 0 w 12192000"/>
              <a:gd name="connsiteY26" fmla="*/ 5061131 h 5937866"/>
              <a:gd name="connsiteX27" fmla="*/ 0 w 12192000"/>
              <a:gd name="connsiteY27" fmla="*/ 3267075 h 5937866"/>
              <a:gd name="connsiteX28" fmla="*/ 0 w 12192000"/>
              <a:gd name="connsiteY28" fmla="*/ 1220565 h 593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5937866">
                <a:moveTo>
                  <a:pt x="8930642" y="5494299"/>
                </a:moveTo>
                <a:cubicBezTo>
                  <a:pt x="9016941" y="5488946"/>
                  <a:pt x="9102130" y="5534635"/>
                  <a:pt x="9143134" y="5616927"/>
                </a:cubicBezTo>
                <a:cubicBezTo>
                  <a:pt x="9197806" y="5726652"/>
                  <a:pt x="9153221" y="5859898"/>
                  <a:pt x="9043549" y="5914543"/>
                </a:cubicBezTo>
                <a:cubicBezTo>
                  <a:pt x="8933879" y="5969187"/>
                  <a:pt x="8800655" y="5924538"/>
                  <a:pt x="8745984" y="5814814"/>
                </a:cubicBezTo>
                <a:cubicBezTo>
                  <a:pt x="8691311" y="5705090"/>
                  <a:pt x="8735897" y="5571844"/>
                  <a:pt x="8845568" y="5517199"/>
                </a:cubicBezTo>
                <a:cubicBezTo>
                  <a:pt x="8872986" y="5503538"/>
                  <a:pt x="8901875" y="5496082"/>
                  <a:pt x="8930642" y="5494299"/>
                </a:cubicBezTo>
                <a:close/>
                <a:moveTo>
                  <a:pt x="9842642" y="4939308"/>
                </a:moveTo>
                <a:cubicBezTo>
                  <a:pt x="10017101" y="4928488"/>
                  <a:pt x="10189318" y="5020851"/>
                  <a:pt x="10272210" y="5187210"/>
                </a:cubicBezTo>
                <a:cubicBezTo>
                  <a:pt x="10382732" y="5409023"/>
                  <a:pt x="10292600" y="5678390"/>
                  <a:pt x="10070896" y="5788857"/>
                </a:cubicBezTo>
                <a:cubicBezTo>
                  <a:pt x="9849191" y="5899325"/>
                  <a:pt x="9579867" y="5809063"/>
                  <a:pt x="9469346" y="5587251"/>
                </a:cubicBezTo>
                <a:cubicBezTo>
                  <a:pt x="9358824" y="5365438"/>
                  <a:pt x="9448956" y="5096071"/>
                  <a:pt x="9670660" y="4985603"/>
                </a:cubicBezTo>
                <a:cubicBezTo>
                  <a:pt x="9726087" y="4957986"/>
                  <a:pt x="9784490" y="4942914"/>
                  <a:pt x="9842642" y="4939308"/>
                </a:cubicBezTo>
                <a:close/>
                <a:moveTo>
                  <a:pt x="0" y="0"/>
                </a:moveTo>
                <a:lnTo>
                  <a:pt x="12188952" y="0"/>
                </a:lnTo>
                <a:lnTo>
                  <a:pt x="12188952" y="1220565"/>
                </a:lnTo>
                <a:lnTo>
                  <a:pt x="12192000" y="1220565"/>
                </a:lnTo>
                <a:lnTo>
                  <a:pt x="12192000" y="4590456"/>
                </a:lnTo>
                <a:lnTo>
                  <a:pt x="12124015" y="4631278"/>
                </a:lnTo>
                <a:cubicBezTo>
                  <a:pt x="11792041" y="4802103"/>
                  <a:pt x="11443617" y="4797817"/>
                  <a:pt x="11077457" y="4722290"/>
                </a:cubicBezTo>
                <a:cubicBezTo>
                  <a:pt x="10679189" y="4640425"/>
                  <a:pt x="10271734" y="4578846"/>
                  <a:pt x="9867246" y="4572157"/>
                </a:cubicBezTo>
                <a:cubicBezTo>
                  <a:pt x="9492336" y="4566176"/>
                  <a:pt x="9239136" y="4846894"/>
                  <a:pt x="8994802" y="5098943"/>
                </a:cubicBezTo>
                <a:cubicBezTo>
                  <a:pt x="8385954" y="5727243"/>
                  <a:pt x="7695268" y="5911307"/>
                  <a:pt x="6994655" y="5556202"/>
                </a:cubicBezTo>
                <a:cubicBezTo>
                  <a:pt x="6722938" y="5418487"/>
                  <a:pt x="6494843" y="5169191"/>
                  <a:pt x="6287534" y="4934764"/>
                </a:cubicBezTo>
                <a:cubicBezTo>
                  <a:pt x="5731733" y="4306056"/>
                  <a:pt x="5043559" y="4288064"/>
                  <a:pt x="4392596" y="4612909"/>
                </a:cubicBezTo>
                <a:cubicBezTo>
                  <a:pt x="3930423" y="4844432"/>
                  <a:pt x="3492022" y="5129169"/>
                  <a:pt x="3014500" y="5320787"/>
                </a:cubicBezTo>
                <a:cubicBezTo>
                  <a:pt x="1977820" y="5738974"/>
                  <a:pt x="973242" y="5720051"/>
                  <a:pt x="86414" y="5123870"/>
                </a:cubicBezTo>
                <a:lnTo>
                  <a:pt x="0" y="5061131"/>
                </a:lnTo>
                <a:lnTo>
                  <a:pt x="0" y="3267075"/>
                </a:lnTo>
                <a:lnTo>
                  <a:pt x="0" y="12205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7CC947-90B3-52BF-CCB2-A116F2436831}"/>
              </a:ext>
            </a:extLst>
          </p:cNvPr>
          <p:cNvSpPr>
            <a:spLocks noGrp="1"/>
          </p:cNvSpPr>
          <p:nvPr>
            <p:ph type="title"/>
          </p:nvPr>
        </p:nvSpPr>
        <p:spPr>
          <a:xfrm>
            <a:off x="608076" y="5275084"/>
            <a:ext cx="10972800" cy="1325563"/>
          </a:xfrm>
        </p:spPr>
        <p:txBody>
          <a:bodyPr>
            <a:normAutofit/>
          </a:bodyPr>
          <a:lstStyle/>
          <a:p>
            <a:r>
              <a:rPr lang="en-IT" dirty="0"/>
              <a:t>RNA processing pathways</a:t>
            </a:r>
          </a:p>
        </p:txBody>
      </p:sp>
      <p:pic>
        <p:nvPicPr>
          <p:cNvPr id="5" name="Picture 4">
            <a:extLst>
              <a:ext uri="{FF2B5EF4-FFF2-40B4-BE49-F238E27FC236}">
                <a16:creationId xmlns:a16="http://schemas.microsoft.com/office/drawing/2014/main" id="{59B73C9C-6ABE-1418-5A1D-1F9ED2E974E6}"/>
              </a:ext>
            </a:extLst>
          </p:cNvPr>
          <p:cNvPicPr>
            <a:picLocks noChangeAspect="1"/>
          </p:cNvPicPr>
          <p:nvPr/>
        </p:nvPicPr>
        <p:blipFill>
          <a:blip r:embed="rId2"/>
          <a:stretch>
            <a:fillRect/>
          </a:stretch>
        </p:blipFill>
        <p:spPr>
          <a:xfrm>
            <a:off x="6399409" y="535997"/>
            <a:ext cx="5528389" cy="2101545"/>
          </a:xfrm>
          <a:prstGeom prst="rect">
            <a:avLst/>
          </a:prstGeom>
        </p:spPr>
      </p:pic>
      <p:pic>
        <p:nvPicPr>
          <p:cNvPr id="6" name="Picture 5">
            <a:extLst>
              <a:ext uri="{FF2B5EF4-FFF2-40B4-BE49-F238E27FC236}">
                <a16:creationId xmlns:a16="http://schemas.microsoft.com/office/drawing/2014/main" id="{F3102BF7-C899-DECB-0974-31BD81BA96B3}"/>
              </a:ext>
            </a:extLst>
          </p:cNvPr>
          <p:cNvPicPr>
            <a:picLocks noChangeAspect="1"/>
          </p:cNvPicPr>
          <p:nvPr/>
        </p:nvPicPr>
        <p:blipFill>
          <a:blip r:embed="rId3"/>
          <a:stretch>
            <a:fillRect/>
          </a:stretch>
        </p:blipFill>
        <p:spPr>
          <a:xfrm>
            <a:off x="303409" y="550818"/>
            <a:ext cx="5792591" cy="3293048"/>
          </a:xfrm>
          <a:prstGeom prst="rect">
            <a:avLst/>
          </a:prstGeom>
        </p:spPr>
      </p:pic>
      <p:sp>
        <p:nvSpPr>
          <p:cNvPr id="7" name="TextBox 6">
            <a:extLst>
              <a:ext uri="{FF2B5EF4-FFF2-40B4-BE49-F238E27FC236}">
                <a16:creationId xmlns:a16="http://schemas.microsoft.com/office/drawing/2014/main" id="{C7F089CF-608D-4F20-98D9-FB508BE7A4D7}"/>
              </a:ext>
            </a:extLst>
          </p:cNvPr>
          <p:cNvSpPr txBox="1"/>
          <p:nvPr/>
        </p:nvSpPr>
        <p:spPr>
          <a:xfrm>
            <a:off x="2540000" y="4148667"/>
            <a:ext cx="814582" cy="369332"/>
          </a:xfrm>
          <a:prstGeom prst="rect">
            <a:avLst/>
          </a:prstGeom>
          <a:noFill/>
        </p:spPr>
        <p:txBody>
          <a:bodyPr wrap="none" rtlCol="0">
            <a:spAutoFit/>
          </a:bodyPr>
          <a:lstStyle/>
          <a:p>
            <a:r>
              <a:rPr lang="en-IT" dirty="0"/>
              <a:t>TCGA</a:t>
            </a:r>
          </a:p>
        </p:txBody>
      </p:sp>
      <p:sp>
        <p:nvSpPr>
          <p:cNvPr id="9" name="TextBox 8">
            <a:extLst>
              <a:ext uri="{FF2B5EF4-FFF2-40B4-BE49-F238E27FC236}">
                <a16:creationId xmlns:a16="http://schemas.microsoft.com/office/drawing/2014/main" id="{700E4380-B703-55EB-888C-138744CD369C}"/>
              </a:ext>
            </a:extLst>
          </p:cNvPr>
          <p:cNvSpPr txBox="1"/>
          <p:nvPr/>
        </p:nvSpPr>
        <p:spPr>
          <a:xfrm>
            <a:off x="8957733" y="3183467"/>
            <a:ext cx="638957" cy="369332"/>
          </a:xfrm>
          <a:prstGeom prst="rect">
            <a:avLst/>
          </a:prstGeom>
          <a:noFill/>
        </p:spPr>
        <p:txBody>
          <a:bodyPr wrap="none" rtlCol="0">
            <a:spAutoFit/>
          </a:bodyPr>
          <a:lstStyle/>
          <a:p>
            <a:r>
              <a:rPr lang="en-IT" dirty="0"/>
              <a:t>PDX</a:t>
            </a:r>
          </a:p>
        </p:txBody>
      </p:sp>
    </p:spTree>
    <p:extLst>
      <p:ext uri="{BB962C8B-B14F-4D97-AF65-F5344CB8AC3E}">
        <p14:creationId xmlns:p14="http://schemas.microsoft.com/office/powerpoint/2010/main" val="904014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0B39A6-D628-4338-9D6E-995B6A739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C2EB82B4-D9A1-4145-93F1-004DC0B9B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78B60087-E737-F119-3688-D4FC65532202}"/>
              </a:ext>
            </a:extLst>
          </p:cNvPr>
          <p:cNvSpPr txBox="1">
            <a:spLocks/>
          </p:cNvSpPr>
          <p:nvPr/>
        </p:nvSpPr>
        <p:spPr>
          <a:xfrm>
            <a:off x="350181" y="-699565"/>
            <a:ext cx="9228866" cy="189059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IT" dirty="0"/>
              <a:t>TCGA</a:t>
            </a:r>
          </a:p>
        </p:txBody>
      </p:sp>
      <p:pic>
        <p:nvPicPr>
          <p:cNvPr id="7" name="Picture 6" descr="A graph with green lines and numbers&#10;&#10;Description automatically generated">
            <a:extLst>
              <a:ext uri="{FF2B5EF4-FFF2-40B4-BE49-F238E27FC236}">
                <a16:creationId xmlns:a16="http://schemas.microsoft.com/office/drawing/2014/main" id="{9B025EF3-BDF9-B10D-34E2-6D41469DDE55}"/>
              </a:ext>
            </a:extLst>
          </p:cNvPr>
          <p:cNvPicPr>
            <a:picLocks noChangeAspect="1"/>
          </p:cNvPicPr>
          <p:nvPr/>
        </p:nvPicPr>
        <p:blipFill>
          <a:blip r:embed="rId2"/>
          <a:stretch>
            <a:fillRect/>
          </a:stretch>
        </p:blipFill>
        <p:spPr>
          <a:xfrm>
            <a:off x="350181" y="1699084"/>
            <a:ext cx="3207884" cy="3177716"/>
          </a:xfrm>
          <a:prstGeom prst="rect">
            <a:avLst/>
          </a:prstGeom>
        </p:spPr>
      </p:pic>
      <p:pic>
        <p:nvPicPr>
          <p:cNvPr id="11" name="Picture 10" descr="A graph of a bar code&#10;&#10;Description automatically generated">
            <a:extLst>
              <a:ext uri="{FF2B5EF4-FFF2-40B4-BE49-F238E27FC236}">
                <a16:creationId xmlns:a16="http://schemas.microsoft.com/office/drawing/2014/main" id="{A8EED789-6146-C8DC-29E8-42EE2A38EAF4}"/>
              </a:ext>
            </a:extLst>
          </p:cNvPr>
          <p:cNvPicPr>
            <a:picLocks noChangeAspect="1"/>
          </p:cNvPicPr>
          <p:nvPr/>
        </p:nvPicPr>
        <p:blipFill>
          <a:blip r:embed="rId3"/>
          <a:stretch>
            <a:fillRect/>
          </a:stretch>
        </p:blipFill>
        <p:spPr>
          <a:xfrm>
            <a:off x="4216896" y="1699084"/>
            <a:ext cx="3207884" cy="3218036"/>
          </a:xfrm>
          <a:prstGeom prst="rect">
            <a:avLst/>
          </a:prstGeom>
        </p:spPr>
      </p:pic>
      <p:pic>
        <p:nvPicPr>
          <p:cNvPr id="14" name="Picture 13" descr="A graph with a bar code&#10;&#10;Description automatically generated">
            <a:extLst>
              <a:ext uri="{FF2B5EF4-FFF2-40B4-BE49-F238E27FC236}">
                <a16:creationId xmlns:a16="http://schemas.microsoft.com/office/drawing/2014/main" id="{E7EE29AF-9615-9AC2-01FD-0123310C7323}"/>
              </a:ext>
            </a:extLst>
          </p:cNvPr>
          <p:cNvPicPr>
            <a:picLocks noChangeAspect="1"/>
          </p:cNvPicPr>
          <p:nvPr/>
        </p:nvPicPr>
        <p:blipFill>
          <a:blip r:embed="rId4"/>
          <a:stretch>
            <a:fillRect/>
          </a:stretch>
        </p:blipFill>
        <p:spPr>
          <a:xfrm>
            <a:off x="7975105" y="1750070"/>
            <a:ext cx="3207884" cy="3177716"/>
          </a:xfrm>
          <a:prstGeom prst="rect">
            <a:avLst/>
          </a:prstGeom>
        </p:spPr>
      </p:pic>
    </p:spTree>
    <p:extLst>
      <p:ext uri="{BB962C8B-B14F-4D97-AF65-F5344CB8AC3E}">
        <p14:creationId xmlns:p14="http://schemas.microsoft.com/office/powerpoint/2010/main" val="767946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0CF52A5B-5810-4130-A3DB-FD2582D05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1">
            <a:extLst>
              <a:ext uri="{FF2B5EF4-FFF2-40B4-BE49-F238E27FC236}">
                <a16:creationId xmlns:a16="http://schemas.microsoft.com/office/drawing/2014/main" id="{B8FE145C-BED6-4533-8211-7AC773F7A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16078" cy="6858000"/>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1">
            <a:extLst>
              <a:ext uri="{FF2B5EF4-FFF2-40B4-BE49-F238E27FC236}">
                <a16:creationId xmlns:a16="http://schemas.microsoft.com/office/drawing/2014/main" id="{4492A11E-B660-0EDC-8772-18B64F6F6ED7}"/>
              </a:ext>
            </a:extLst>
          </p:cNvPr>
          <p:cNvSpPr txBox="1">
            <a:spLocks/>
          </p:cNvSpPr>
          <p:nvPr/>
        </p:nvSpPr>
        <p:spPr>
          <a:xfrm>
            <a:off x="9616598" y="2622285"/>
            <a:ext cx="6029325"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IT"/>
              <a:t>PDX</a:t>
            </a:r>
            <a:endParaRPr lang="en-IT" dirty="0"/>
          </a:p>
        </p:txBody>
      </p:sp>
      <p:pic>
        <p:nvPicPr>
          <p:cNvPr id="19" name="Picture 18" descr="A graph with green line&#10;&#10;Description automatically generated">
            <a:extLst>
              <a:ext uri="{FF2B5EF4-FFF2-40B4-BE49-F238E27FC236}">
                <a16:creationId xmlns:a16="http://schemas.microsoft.com/office/drawing/2014/main" id="{2DB122C2-08FC-C764-897A-052C6BA26C92}"/>
              </a:ext>
            </a:extLst>
          </p:cNvPr>
          <p:cNvPicPr>
            <a:picLocks noChangeAspect="1"/>
          </p:cNvPicPr>
          <p:nvPr/>
        </p:nvPicPr>
        <p:blipFill>
          <a:blip r:embed="rId2"/>
          <a:stretch>
            <a:fillRect/>
          </a:stretch>
        </p:blipFill>
        <p:spPr>
          <a:xfrm>
            <a:off x="4088726" y="3357033"/>
            <a:ext cx="3219251" cy="3253317"/>
          </a:xfrm>
          <a:prstGeom prst="rect">
            <a:avLst/>
          </a:prstGeom>
        </p:spPr>
      </p:pic>
      <p:pic>
        <p:nvPicPr>
          <p:cNvPr id="3" name="Picture 2" descr="A graph with a barcode&#10;&#10;Description automatically generated">
            <a:extLst>
              <a:ext uri="{FF2B5EF4-FFF2-40B4-BE49-F238E27FC236}">
                <a16:creationId xmlns:a16="http://schemas.microsoft.com/office/drawing/2014/main" id="{A412C6CD-25AE-423B-A969-9B6546D22DA1}"/>
              </a:ext>
            </a:extLst>
          </p:cNvPr>
          <p:cNvPicPr>
            <a:picLocks noChangeAspect="1"/>
          </p:cNvPicPr>
          <p:nvPr/>
        </p:nvPicPr>
        <p:blipFill rotWithShape="1">
          <a:blip r:embed="rId3"/>
          <a:srcRect/>
          <a:stretch/>
        </p:blipFill>
        <p:spPr>
          <a:xfrm>
            <a:off x="-3049" y="65815"/>
            <a:ext cx="3219251" cy="3219251"/>
          </a:xfrm>
          <a:prstGeom prst="rect">
            <a:avLst/>
          </a:prstGeom>
        </p:spPr>
      </p:pic>
      <p:pic>
        <p:nvPicPr>
          <p:cNvPr id="6" name="Picture 5" descr="A graph with a green line&#10;&#10;Description automatically generated">
            <a:extLst>
              <a:ext uri="{FF2B5EF4-FFF2-40B4-BE49-F238E27FC236}">
                <a16:creationId xmlns:a16="http://schemas.microsoft.com/office/drawing/2014/main" id="{8BDBD0C8-FAFF-C7AE-115B-772E6F7EB423}"/>
              </a:ext>
            </a:extLst>
          </p:cNvPr>
          <p:cNvPicPr>
            <a:picLocks noChangeAspect="1"/>
          </p:cNvPicPr>
          <p:nvPr/>
        </p:nvPicPr>
        <p:blipFill rotWithShape="1">
          <a:blip r:embed="rId4"/>
          <a:srcRect l="848"/>
          <a:stretch/>
        </p:blipFill>
        <p:spPr>
          <a:xfrm>
            <a:off x="3811323" y="24486"/>
            <a:ext cx="3273908" cy="3301907"/>
          </a:xfrm>
          <a:prstGeom prst="rect">
            <a:avLst/>
          </a:prstGeom>
        </p:spPr>
      </p:pic>
      <p:pic>
        <p:nvPicPr>
          <p:cNvPr id="8" name="Picture 7" descr="A graph with a barcode&#10;&#10;Description automatically generated">
            <a:extLst>
              <a:ext uri="{FF2B5EF4-FFF2-40B4-BE49-F238E27FC236}">
                <a16:creationId xmlns:a16="http://schemas.microsoft.com/office/drawing/2014/main" id="{5FCBBFB7-F644-8EF1-A47A-300C141BBCCA}"/>
              </a:ext>
            </a:extLst>
          </p:cNvPr>
          <p:cNvPicPr>
            <a:picLocks noChangeAspect="1"/>
          </p:cNvPicPr>
          <p:nvPr/>
        </p:nvPicPr>
        <p:blipFill>
          <a:blip r:embed="rId5"/>
          <a:stretch>
            <a:fillRect/>
          </a:stretch>
        </p:blipFill>
        <p:spPr>
          <a:xfrm>
            <a:off x="136621" y="3301907"/>
            <a:ext cx="3356984" cy="3363567"/>
          </a:xfrm>
          <a:prstGeom prst="rect">
            <a:avLst/>
          </a:prstGeom>
        </p:spPr>
      </p:pic>
    </p:spTree>
    <p:extLst>
      <p:ext uri="{BB962C8B-B14F-4D97-AF65-F5344CB8AC3E}">
        <p14:creationId xmlns:p14="http://schemas.microsoft.com/office/powerpoint/2010/main" val="647829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796C61-3902-4C2A-AD60-D926667F5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36A49EC6-053B-4ACB-9913-5C4B245E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474" y="2353584"/>
            <a:ext cx="7276966" cy="4504413"/>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0A2E697-C669-C1BA-C4E6-BE1B394CAACC}"/>
              </a:ext>
            </a:extLst>
          </p:cNvPr>
          <p:cNvSpPr>
            <a:spLocks noGrp="1"/>
          </p:cNvSpPr>
          <p:nvPr>
            <p:ph type="title"/>
          </p:nvPr>
        </p:nvSpPr>
        <p:spPr>
          <a:xfrm>
            <a:off x="609600" y="810563"/>
            <a:ext cx="4618072" cy="1782986"/>
          </a:xfrm>
        </p:spPr>
        <p:txBody>
          <a:bodyPr vert="horz" lIns="91440" tIns="45720" rIns="91440" bIns="45720" rtlCol="0" anchor="t">
            <a:normAutofit/>
          </a:bodyPr>
          <a:lstStyle/>
          <a:p>
            <a:r>
              <a:rPr lang="en-US" kern="1200">
                <a:solidFill>
                  <a:schemeClr val="tx1"/>
                </a:solidFill>
                <a:latin typeface="+mj-lt"/>
                <a:ea typeface="+mj-ea"/>
                <a:cs typeface="+mj-cs"/>
              </a:rPr>
              <a:t>How to detect splicing events</a:t>
            </a:r>
          </a:p>
        </p:txBody>
      </p:sp>
      <p:sp>
        <p:nvSpPr>
          <p:cNvPr id="5" name="TextBox 4">
            <a:extLst>
              <a:ext uri="{FF2B5EF4-FFF2-40B4-BE49-F238E27FC236}">
                <a16:creationId xmlns:a16="http://schemas.microsoft.com/office/drawing/2014/main" id="{6B3D53A5-0683-C31F-CE76-1FA8DC374891}"/>
              </a:ext>
            </a:extLst>
          </p:cNvPr>
          <p:cNvSpPr txBox="1"/>
          <p:nvPr/>
        </p:nvSpPr>
        <p:spPr>
          <a:xfrm>
            <a:off x="7267492" y="810563"/>
            <a:ext cx="4911986" cy="5753354"/>
          </a:xfrm>
          <a:prstGeom prst="rect">
            <a:avLst/>
          </a:prstGeom>
        </p:spPr>
        <p:txBody>
          <a:bodyPr vert="horz" lIns="91440" tIns="45720" rIns="91440" bIns="45720" rtlCol="0">
            <a:normAutofit lnSpcReduction="10000"/>
          </a:bodyPr>
          <a:lstStyle/>
          <a:p>
            <a:pPr>
              <a:spcAft>
                <a:spcPts val="600"/>
              </a:spcAft>
              <a:buClr>
                <a:schemeClr val="accent5"/>
              </a:buClr>
            </a:pPr>
            <a:r>
              <a:rPr lang="en-US" dirty="0"/>
              <a:t>With STAR alignment </a:t>
            </a:r>
            <a:r>
              <a:rPr lang="en-US" dirty="0" err="1"/>
              <a:t>algoritm</a:t>
            </a:r>
            <a:r>
              <a:rPr lang="en-US" dirty="0"/>
              <a:t>, detection of splicing junction can be performed by investigation of the so called “split reads”</a:t>
            </a:r>
          </a:p>
          <a:p>
            <a:pPr>
              <a:spcAft>
                <a:spcPts val="600"/>
              </a:spcAft>
              <a:buClr>
                <a:schemeClr val="accent5"/>
              </a:buClr>
            </a:pPr>
            <a:endParaRPr lang="en-US" dirty="0"/>
          </a:p>
          <a:p>
            <a:pPr>
              <a:spcAft>
                <a:spcPts val="600"/>
              </a:spcAft>
              <a:buClr>
                <a:schemeClr val="accent5"/>
              </a:buClr>
            </a:pPr>
            <a:r>
              <a:rPr lang="en-US" dirty="0"/>
              <a:t>The best way to detect them while being completely unbiased is to run star in the so called </a:t>
            </a:r>
            <a:r>
              <a:rPr lang="en-US" b="1" dirty="0"/>
              <a:t>two pass mode</a:t>
            </a:r>
          </a:p>
          <a:p>
            <a:pPr>
              <a:spcAft>
                <a:spcPts val="600"/>
              </a:spcAft>
              <a:buClr>
                <a:schemeClr val="accent5"/>
              </a:buClr>
            </a:pPr>
            <a:endParaRPr lang="en-US" b="1" dirty="0"/>
          </a:p>
          <a:p>
            <a:pPr>
              <a:spcAft>
                <a:spcPts val="600"/>
              </a:spcAft>
              <a:buClr>
                <a:schemeClr val="accent5"/>
              </a:buClr>
            </a:pPr>
            <a:r>
              <a:rPr lang="en-US" dirty="0"/>
              <a:t>This means:</a:t>
            </a:r>
          </a:p>
          <a:p>
            <a:pPr>
              <a:spcAft>
                <a:spcPts val="600"/>
              </a:spcAft>
              <a:buClr>
                <a:schemeClr val="accent5"/>
              </a:buClr>
            </a:pPr>
            <a:endParaRPr lang="en-US" dirty="0"/>
          </a:p>
          <a:p>
            <a:pPr marL="342900">
              <a:spcAft>
                <a:spcPts val="600"/>
              </a:spcAft>
              <a:buClr>
                <a:schemeClr val="accent5"/>
              </a:buClr>
            </a:pPr>
            <a:r>
              <a:rPr lang="en-US" dirty="0"/>
              <a:t>1) Running star without using any prior annotation about splice junctions</a:t>
            </a:r>
          </a:p>
          <a:p>
            <a:pPr marL="342900">
              <a:spcAft>
                <a:spcPts val="600"/>
              </a:spcAft>
              <a:buClr>
                <a:schemeClr val="accent5"/>
              </a:buClr>
            </a:pPr>
            <a:r>
              <a:rPr lang="en-US" dirty="0"/>
              <a:t>2) Re-run the alignment step using as annotations the splicing junctions retrieved in the first run</a:t>
            </a:r>
          </a:p>
          <a:p>
            <a:pPr>
              <a:spcAft>
                <a:spcPts val="600"/>
              </a:spcAft>
              <a:buClr>
                <a:schemeClr val="accent5"/>
              </a:buClr>
            </a:pPr>
            <a:endParaRPr lang="en-US" dirty="0"/>
          </a:p>
          <a:p>
            <a:pPr>
              <a:spcAft>
                <a:spcPts val="600"/>
              </a:spcAft>
              <a:buClr>
                <a:schemeClr val="accent5"/>
              </a:buClr>
            </a:pPr>
            <a:r>
              <a:rPr lang="en-US" dirty="0"/>
              <a:t>After this process, junctions classified as “un annotated” are more likely to be due to sequencing errors as they would not appear in both run</a:t>
            </a:r>
          </a:p>
        </p:txBody>
      </p:sp>
      <p:pic>
        <p:nvPicPr>
          <p:cNvPr id="4" name="Content Placeholder 4" descr="A diagram of a stitched read&#10;&#10;Description automatically generated">
            <a:extLst>
              <a:ext uri="{FF2B5EF4-FFF2-40B4-BE49-F238E27FC236}">
                <a16:creationId xmlns:a16="http://schemas.microsoft.com/office/drawing/2014/main" id="{723E106D-EBEC-ABB0-6B96-782E129DB681}"/>
              </a:ext>
            </a:extLst>
          </p:cNvPr>
          <p:cNvPicPr>
            <a:picLocks noGrp="1" noChangeAspect="1"/>
          </p:cNvPicPr>
          <p:nvPr>
            <p:ph idx="1"/>
          </p:nvPr>
        </p:nvPicPr>
        <p:blipFill>
          <a:blip r:embed="rId2"/>
          <a:stretch>
            <a:fillRect/>
          </a:stretch>
        </p:blipFill>
        <p:spPr>
          <a:xfrm>
            <a:off x="617090" y="3804871"/>
            <a:ext cx="4618072" cy="2632299"/>
          </a:xfrm>
          <a:prstGeom prst="rect">
            <a:avLst/>
          </a:prstGeom>
        </p:spPr>
      </p:pic>
    </p:spTree>
    <p:extLst>
      <p:ext uri="{BB962C8B-B14F-4D97-AF65-F5344CB8AC3E}">
        <p14:creationId xmlns:p14="http://schemas.microsoft.com/office/powerpoint/2010/main" val="168018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C0FBCD-1662-42B1-5CB4-D32389E7759E}"/>
              </a:ext>
            </a:extLst>
          </p:cNvPr>
          <p:cNvSpPr>
            <a:spLocks noGrp="1"/>
          </p:cNvSpPr>
          <p:nvPr>
            <p:ph type="title"/>
          </p:nvPr>
        </p:nvSpPr>
        <p:spPr>
          <a:xfrm>
            <a:off x="358496" y="550880"/>
            <a:ext cx="4831340" cy="1349314"/>
          </a:xfrm>
        </p:spPr>
        <p:txBody>
          <a:bodyPr>
            <a:noAutofit/>
          </a:bodyPr>
          <a:lstStyle/>
          <a:p>
            <a:r>
              <a:rPr lang="en-IT" sz="3200" dirty="0"/>
              <a:t>There are options used to filter split reads:</a:t>
            </a:r>
            <a:br>
              <a:rPr lang="en-IT" sz="3200" dirty="0"/>
            </a:br>
            <a:endParaRPr lang="en-IT" sz="3200" dirty="0"/>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 name="TextBox 4">
            <a:extLst>
              <a:ext uri="{FF2B5EF4-FFF2-40B4-BE49-F238E27FC236}">
                <a16:creationId xmlns:a16="http://schemas.microsoft.com/office/drawing/2014/main" id="{29BC51BF-80D5-6A6A-06DD-85D627D88568}"/>
              </a:ext>
            </a:extLst>
          </p:cNvPr>
          <p:cNvSpPr txBox="1"/>
          <p:nvPr/>
        </p:nvSpPr>
        <p:spPr>
          <a:xfrm>
            <a:off x="5192885" y="212840"/>
            <a:ext cx="4297680" cy="523220"/>
          </a:xfrm>
          <a:prstGeom prst="rect">
            <a:avLst/>
          </a:prstGeom>
          <a:noFill/>
        </p:spPr>
        <p:txBody>
          <a:bodyPr wrap="square">
            <a:spAutoFit/>
          </a:bodyPr>
          <a:lstStyle/>
          <a:p>
            <a:r>
              <a:rPr lang="en-GB" sz="1400" dirty="0">
                <a:solidFill>
                  <a:srgbClr val="7F007F"/>
                </a:solidFill>
                <a:effectLst/>
                <a:latin typeface="CMTT12"/>
              </a:rPr>
              <a:t>--</a:t>
            </a:r>
            <a:r>
              <a:rPr lang="en-GB" sz="1400" dirty="0" err="1">
                <a:solidFill>
                  <a:srgbClr val="7F007F"/>
                </a:solidFill>
                <a:effectLst/>
                <a:latin typeface="CMTT12"/>
              </a:rPr>
              <a:t>outFilterType</a:t>
            </a:r>
            <a:r>
              <a:rPr lang="en-GB" sz="1400" dirty="0">
                <a:solidFill>
                  <a:srgbClr val="7F007F"/>
                </a:solidFill>
                <a:effectLst/>
                <a:latin typeface="CMTT12"/>
              </a:rPr>
              <a:t> </a:t>
            </a:r>
            <a:r>
              <a:rPr lang="en-GB" sz="1400" dirty="0" err="1">
                <a:effectLst/>
                <a:latin typeface="CMR12"/>
              </a:rPr>
              <a:t>BySJout</a:t>
            </a:r>
            <a:br>
              <a:rPr lang="en-GB" sz="1400" dirty="0">
                <a:effectLst/>
                <a:latin typeface="CMR12"/>
              </a:rPr>
            </a:br>
            <a:r>
              <a:rPr lang="en-GB" sz="1400" i="1" dirty="0">
                <a:effectLst/>
                <a:latin typeface="CMR12"/>
              </a:rPr>
              <a:t>reduces the number of ”spurious” junctions </a:t>
            </a:r>
            <a:endParaRPr lang="en-GB" sz="1400" i="1" dirty="0"/>
          </a:p>
        </p:txBody>
      </p:sp>
      <p:sp>
        <p:nvSpPr>
          <p:cNvPr id="6" name="TextBox 5">
            <a:extLst>
              <a:ext uri="{FF2B5EF4-FFF2-40B4-BE49-F238E27FC236}">
                <a16:creationId xmlns:a16="http://schemas.microsoft.com/office/drawing/2014/main" id="{35533B4E-9284-C1B7-F5E0-07589F75602E}"/>
              </a:ext>
            </a:extLst>
          </p:cNvPr>
          <p:cNvSpPr txBox="1"/>
          <p:nvPr/>
        </p:nvSpPr>
        <p:spPr>
          <a:xfrm>
            <a:off x="5192885" y="756229"/>
            <a:ext cx="6099586" cy="523220"/>
          </a:xfrm>
          <a:prstGeom prst="rect">
            <a:avLst/>
          </a:prstGeom>
          <a:noFill/>
        </p:spPr>
        <p:txBody>
          <a:bodyPr wrap="square">
            <a:spAutoFit/>
          </a:bodyPr>
          <a:lstStyle/>
          <a:p>
            <a:r>
              <a:rPr lang="en-GB" sz="1400" dirty="0">
                <a:solidFill>
                  <a:srgbClr val="7F007F"/>
                </a:solidFill>
                <a:effectLst/>
                <a:latin typeface="CMTT12"/>
              </a:rPr>
              <a:t>--</a:t>
            </a:r>
            <a:r>
              <a:rPr lang="en-GB" sz="1400" dirty="0" err="1">
                <a:solidFill>
                  <a:srgbClr val="7F007F"/>
                </a:solidFill>
                <a:effectLst/>
                <a:latin typeface="CMTT12"/>
              </a:rPr>
              <a:t>alignSJoverhangMin</a:t>
            </a:r>
            <a:r>
              <a:rPr lang="en-GB" sz="1400" dirty="0">
                <a:solidFill>
                  <a:srgbClr val="7F007F"/>
                </a:solidFill>
                <a:effectLst/>
                <a:latin typeface="CMTT12"/>
              </a:rPr>
              <a:t> </a:t>
            </a:r>
            <a:r>
              <a:rPr lang="en-GB" sz="1400" dirty="0">
                <a:effectLst/>
                <a:latin typeface="CMR12"/>
              </a:rPr>
              <a:t>8</a:t>
            </a:r>
            <a:br>
              <a:rPr lang="en-GB" sz="1400" dirty="0">
                <a:effectLst/>
                <a:latin typeface="CMR12"/>
              </a:rPr>
            </a:br>
            <a:r>
              <a:rPr lang="en-GB" sz="1400" i="1" dirty="0">
                <a:effectLst/>
                <a:latin typeface="CMR12"/>
              </a:rPr>
              <a:t>minimum overhang for unannotated junctions </a:t>
            </a:r>
            <a:endParaRPr lang="en-GB" sz="1400" i="1" dirty="0"/>
          </a:p>
        </p:txBody>
      </p:sp>
      <p:sp>
        <p:nvSpPr>
          <p:cNvPr id="7" name="TextBox 6">
            <a:extLst>
              <a:ext uri="{FF2B5EF4-FFF2-40B4-BE49-F238E27FC236}">
                <a16:creationId xmlns:a16="http://schemas.microsoft.com/office/drawing/2014/main" id="{FCE811B1-01B5-2AF7-E300-13954DB887DF}"/>
              </a:ext>
            </a:extLst>
          </p:cNvPr>
          <p:cNvSpPr txBox="1"/>
          <p:nvPr/>
        </p:nvSpPr>
        <p:spPr>
          <a:xfrm>
            <a:off x="5192885" y="1418241"/>
            <a:ext cx="6260950" cy="523220"/>
          </a:xfrm>
          <a:prstGeom prst="rect">
            <a:avLst/>
          </a:prstGeom>
          <a:noFill/>
        </p:spPr>
        <p:txBody>
          <a:bodyPr wrap="square">
            <a:spAutoFit/>
          </a:bodyPr>
          <a:lstStyle/>
          <a:p>
            <a:r>
              <a:rPr lang="en-GB" sz="1400" dirty="0">
                <a:solidFill>
                  <a:srgbClr val="7F007F"/>
                </a:solidFill>
                <a:effectLst/>
                <a:latin typeface="CMTT12"/>
              </a:rPr>
              <a:t>--</a:t>
            </a:r>
            <a:r>
              <a:rPr lang="en-GB" sz="1400" dirty="0" err="1">
                <a:solidFill>
                  <a:srgbClr val="7F007F"/>
                </a:solidFill>
                <a:effectLst/>
                <a:latin typeface="CMTT12"/>
              </a:rPr>
              <a:t>alignSJDBoverhangMin</a:t>
            </a:r>
            <a:r>
              <a:rPr lang="en-GB" sz="1400" dirty="0">
                <a:solidFill>
                  <a:srgbClr val="7F007F"/>
                </a:solidFill>
                <a:effectLst/>
                <a:latin typeface="CMTT12"/>
              </a:rPr>
              <a:t> </a:t>
            </a:r>
            <a:r>
              <a:rPr lang="en-GB" sz="1400" dirty="0">
                <a:effectLst/>
                <a:latin typeface="CMR12"/>
              </a:rPr>
              <a:t>1</a:t>
            </a:r>
            <a:br>
              <a:rPr lang="en-GB" sz="1400" dirty="0">
                <a:effectLst/>
                <a:latin typeface="CMR12"/>
              </a:rPr>
            </a:br>
            <a:r>
              <a:rPr lang="en-GB" sz="1400" i="1" dirty="0">
                <a:effectLst/>
                <a:latin typeface="CMR12"/>
              </a:rPr>
              <a:t>minimum overhang for annotated junctions </a:t>
            </a:r>
            <a:endParaRPr lang="en-GB" sz="1400" i="1" dirty="0"/>
          </a:p>
        </p:txBody>
      </p:sp>
      <p:sp>
        <p:nvSpPr>
          <p:cNvPr id="9" name="TextBox 8">
            <a:extLst>
              <a:ext uri="{FF2B5EF4-FFF2-40B4-BE49-F238E27FC236}">
                <a16:creationId xmlns:a16="http://schemas.microsoft.com/office/drawing/2014/main" id="{13B1AEA1-A91D-55A4-062D-8E1E3503E1BF}"/>
              </a:ext>
            </a:extLst>
          </p:cNvPr>
          <p:cNvSpPr txBox="1"/>
          <p:nvPr/>
        </p:nvSpPr>
        <p:spPr>
          <a:xfrm>
            <a:off x="4369334" y="6343125"/>
            <a:ext cx="8178114" cy="369332"/>
          </a:xfrm>
          <a:prstGeom prst="rect">
            <a:avLst/>
          </a:prstGeom>
          <a:noFill/>
        </p:spPr>
        <p:txBody>
          <a:bodyPr wrap="square" rtlCol="0">
            <a:spAutoFit/>
          </a:bodyPr>
          <a:lstStyle/>
          <a:p>
            <a:r>
              <a:rPr lang="en-GB" dirty="0"/>
              <a:t>I</a:t>
            </a:r>
            <a:r>
              <a:rPr lang="en-IT" dirty="0"/>
              <a:t>nformation on splicing junction are stored in the </a:t>
            </a:r>
            <a:r>
              <a:rPr lang="en-GB" sz="1800" dirty="0" err="1">
                <a:effectLst/>
                <a:latin typeface="CMTT12"/>
              </a:rPr>
              <a:t>SJ.out.tab</a:t>
            </a:r>
            <a:r>
              <a:rPr lang="en-GB" sz="1800" dirty="0">
                <a:effectLst/>
                <a:latin typeface="CMTT12"/>
              </a:rPr>
              <a:t> </a:t>
            </a:r>
            <a:r>
              <a:rPr lang="en-IT" dirty="0"/>
              <a:t>output file</a:t>
            </a:r>
          </a:p>
        </p:txBody>
      </p:sp>
      <p:sp>
        <p:nvSpPr>
          <p:cNvPr id="11" name="TextBox 10">
            <a:extLst>
              <a:ext uri="{FF2B5EF4-FFF2-40B4-BE49-F238E27FC236}">
                <a16:creationId xmlns:a16="http://schemas.microsoft.com/office/drawing/2014/main" id="{D8675444-FB0F-5EB9-D134-382DBD971E07}"/>
              </a:ext>
            </a:extLst>
          </p:cNvPr>
          <p:cNvSpPr txBox="1"/>
          <p:nvPr/>
        </p:nvSpPr>
        <p:spPr>
          <a:xfrm>
            <a:off x="5192885" y="2243955"/>
            <a:ext cx="5941961" cy="4401205"/>
          </a:xfrm>
          <a:prstGeom prst="rect">
            <a:avLst/>
          </a:prstGeom>
          <a:noFill/>
        </p:spPr>
        <p:txBody>
          <a:bodyPr wrap="square">
            <a:spAutoFit/>
          </a:bodyPr>
          <a:lstStyle/>
          <a:p>
            <a:r>
              <a:rPr lang="en-GB" sz="1400" dirty="0">
                <a:solidFill>
                  <a:srgbClr val="7F007F"/>
                </a:solidFill>
                <a:effectLst/>
                <a:latin typeface="CMTT12"/>
              </a:rPr>
              <a:t>--</a:t>
            </a:r>
            <a:r>
              <a:rPr lang="en-GB" sz="1400" dirty="0" err="1">
                <a:solidFill>
                  <a:srgbClr val="7F007F"/>
                </a:solidFill>
                <a:effectLst/>
                <a:latin typeface="CMTT12"/>
              </a:rPr>
              <a:t>outSJfilterReads</a:t>
            </a:r>
            <a:r>
              <a:rPr lang="en-GB" sz="1400" dirty="0">
                <a:solidFill>
                  <a:srgbClr val="7F007F"/>
                </a:solidFill>
                <a:effectLst/>
                <a:latin typeface="CMTT12"/>
              </a:rPr>
              <a:t> </a:t>
            </a:r>
            <a:r>
              <a:rPr lang="en-GB" sz="1400" dirty="0">
                <a:solidFill>
                  <a:srgbClr val="007F00"/>
                </a:solidFill>
                <a:effectLst/>
                <a:latin typeface="CMR12"/>
              </a:rPr>
              <a:t>default: </a:t>
            </a:r>
            <a:r>
              <a:rPr lang="en-GB" sz="1400" dirty="0">
                <a:solidFill>
                  <a:srgbClr val="007F00"/>
                </a:solidFill>
                <a:effectLst/>
                <a:latin typeface="CMTT12"/>
              </a:rPr>
              <a:t>All</a:t>
            </a:r>
            <a:br>
              <a:rPr lang="en-GB" sz="1400" dirty="0">
                <a:solidFill>
                  <a:srgbClr val="007F00"/>
                </a:solidFill>
                <a:effectLst/>
                <a:latin typeface="CMTT12"/>
              </a:rPr>
            </a:br>
            <a:r>
              <a:rPr lang="en-GB" sz="1400" dirty="0">
                <a:effectLst/>
                <a:latin typeface="CMR12"/>
              </a:rPr>
              <a:t>string: which reads to consider for collapsed splice junctions output All: all reads, unique- and multi-mappers</a:t>
            </a:r>
            <a:br>
              <a:rPr lang="en-GB" sz="1400" dirty="0">
                <a:effectLst/>
                <a:latin typeface="CMR12"/>
              </a:rPr>
            </a:br>
            <a:r>
              <a:rPr lang="en-GB" sz="1400" dirty="0">
                <a:effectLst/>
                <a:latin typeface="CMR12"/>
              </a:rPr>
              <a:t>Unique: uniquely mapping reads only </a:t>
            </a:r>
          </a:p>
          <a:p>
            <a:endParaRPr lang="en-GB" sz="1400" dirty="0"/>
          </a:p>
          <a:p>
            <a:r>
              <a:rPr lang="en-GB" sz="1400" dirty="0">
                <a:solidFill>
                  <a:srgbClr val="7F007F"/>
                </a:solidFill>
                <a:effectLst/>
                <a:latin typeface="CMTT12"/>
              </a:rPr>
              <a:t>--</a:t>
            </a:r>
            <a:r>
              <a:rPr lang="en-GB" sz="1400" dirty="0" err="1">
                <a:solidFill>
                  <a:srgbClr val="7F007F"/>
                </a:solidFill>
                <a:effectLst/>
                <a:latin typeface="CMTT12"/>
              </a:rPr>
              <a:t>outSJfilterOverhangMin</a:t>
            </a:r>
            <a:r>
              <a:rPr lang="en-GB" sz="1400" dirty="0">
                <a:solidFill>
                  <a:srgbClr val="7F007F"/>
                </a:solidFill>
                <a:effectLst/>
                <a:latin typeface="CMTT12"/>
              </a:rPr>
              <a:t> </a:t>
            </a:r>
            <a:r>
              <a:rPr lang="en-GB" sz="1400" dirty="0">
                <a:solidFill>
                  <a:srgbClr val="007F00"/>
                </a:solidFill>
                <a:effectLst/>
                <a:latin typeface="CMR12"/>
              </a:rPr>
              <a:t>default: </a:t>
            </a:r>
            <a:r>
              <a:rPr lang="en-GB" sz="1400" dirty="0">
                <a:solidFill>
                  <a:srgbClr val="007F00"/>
                </a:solidFill>
                <a:effectLst/>
                <a:latin typeface="CMTT12"/>
              </a:rPr>
              <a:t>30 12 12 12 </a:t>
            </a:r>
            <a:endParaRPr lang="en-GB" sz="1400" dirty="0"/>
          </a:p>
          <a:p>
            <a:r>
              <a:rPr lang="en-GB" sz="1400" dirty="0">
                <a:effectLst/>
                <a:latin typeface="CMR12"/>
              </a:rPr>
              <a:t>4 integers: minimum overhang length for splice junctions on both sides for: (1) non-canonical motifs, (2) GT/AG and CT/AC motif, (3) GC/AG and CT/GC motif, (4) AT/AC and GT/AT motif. -1 means no output for that motif </a:t>
            </a:r>
            <a:endParaRPr lang="en-GB" sz="1400" dirty="0"/>
          </a:p>
          <a:p>
            <a:r>
              <a:rPr lang="en-GB" sz="1400" dirty="0">
                <a:effectLst/>
                <a:latin typeface="CMR12"/>
              </a:rPr>
              <a:t>does not apply to annotated junctions </a:t>
            </a:r>
          </a:p>
          <a:p>
            <a:endParaRPr lang="en-GB" sz="1400" dirty="0"/>
          </a:p>
          <a:p>
            <a:r>
              <a:rPr lang="en-GB" sz="1400" dirty="0">
                <a:solidFill>
                  <a:srgbClr val="7F007F"/>
                </a:solidFill>
                <a:effectLst/>
                <a:latin typeface="CMTT12"/>
              </a:rPr>
              <a:t>--</a:t>
            </a:r>
            <a:r>
              <a:rPr lang="en-GB" sz="1400" dirty="0" err="1">
                <a:solidFill>
                  <a:srgbClr val="7F007F"/>
                </a:solidFill>
                <a:effectLst/>
                <a:latin typeface="CMTT12"/>
              </a:rPr>
              <a:t>outSJfilterCountUniqueMin</a:t>
            </a:r>
            <a:r>
              <a:rPr lang="en-GB" sz="1400" dirty="0">
                <a:solidFill>
                  <a:srgbClr val="7F007F"/>
                </a:solidFill>
                <a:effectLst/>
                <a:latin typeface="CMTT12"/>
              </a:rPr>
              <a:t> </a:t>
            </a:r>
            <a:r>
              <a:rPr lang="en-GB" sz="1400" dirty="0">
                <a:solidFill>
                  <a:srgbClr val="007F00"/>
                </a:solidFill>
                <a:effectLst/>
                <a:latin typeface="CMR12"/>
              </a:rPr>
              <a:t>default: </a:t>
            </a:r>
            <a:r>
              <a:rPr lang="en-GB" sz="1400" dirty="0">
                <a:solidFill>
                  <a:srgbClr val="007F00"/>
                </a:solidFill>
                <a:effectLst/>
                <a:latin typeface="CMTT12"/>
              </a:rPr>
              <a:t>3 1 1 1 </a:t>
            </a:r>
            <a:endParaRPr lang="en-GB" sz="1400" dirty="0"/>
          </a:p>
          <a:p>
            <a:r>
              <a:rPr lang="en-GB" sz="1400" dirty="0">
                <a:effectLst/>
                <a:latin typeface="CMR12"/>
              </a:rPr>
              <a:t>4 integers: minimum uniquely mapping read count per junction for: (1) non-canonical motifs, (2) GT/AG and CT/AC motif, (3) GC/AG and CT/GC motif, (4) AT/AC and GT/AT motif. -1 means no output for that motif</a:t>
            </a:r>
          </a:p>
          <a:p>
            <a:r>
              <a:rPr lang="en-GB" sz="1400" dirty="0">
                <a:effectLst/>
                <a:latin typeface="CMR12"/>
              </a:rPr>
              <a:t> Junctions are output if one of </a:t>
            </a:r>
            <a:r>
              <a:rPr lang="en-GB" sz="1400" dirty="0" err="1">
                <a:effectLst/>
                <a:latin typeface="CMR12"/>
              </a:rPr>
              <a:t>outSJfilterCountUniqueMin</a:t>
            </a:r>
            <a:r>
              <a:rPr lang="en-GB" sz="1400" dirty="0">
                <a:effectLst/>
                <a:latin typeface="CMR12"/>
              </a:rPr>
              <a:t> OR </a:t>
            </a:r>
            <a:r>
              <a:rPr lang="en-GB" sz="1400" dirty="0" err="1">
                <a:effectLst/>
                <a:latin typeface="CMR12"/>
              </a:rPr>
              <a:t>outSJfilterCountTotalMin</a:t>
            </a:r>
            <a:r>
              <a:rPr lang="en-GB" sz="1400" dirty="0">
                <a:effectLst/>
                <a:latin typeface="CMR12"/>
              </a:rPr>
              <a:t> conditions are satisfied </a:t>
            </a:r>
            <a:endParaRPr lang="en-GB" sz="1400" dirty="0"/>
          </a:p>
          <a:p>
            <a:r>
              <a:rPr lang="en-GB" sz="1400" dirty="0">
                <a:effectLst/>
                <a:latin typeface="CMR12"/>
              </a:rPr>
              <a:t>does not apply to annotated junctions </a:t>
            </a:r>
          </a:p>
          <a:p>
            <a:endParaRPr lang="en-GB" sz="1400" dirty="0"/>
          </a:p>
          <a:p>
            <a:endParaRPr lang="en-GB" sz="1400" dirty="0"/>
          </a:p>
        </p:txBody>
      </p:sp>
      <p:sp>
        <p:nvSpPr>
          <p:cNvPr id="13" name="TextBox 12">
            <a:extLst>
              <a:ext uri="{FF2B5EF4-FFF2-40B4-BE49-F238E27FC236}">
                <a16:creationId xmlns:a16="http://schemas.microsoft.com/office/drawing/2014/main" id="{809A79C0-220E-6753-42E9-04116BFFC04B}"/>
              </a:ext>
            </a:extLst>
          </p:cNvPr>
          <p:cNvSpPr txBox="1"/>
          <p:nvPr/>
        </p:nvSpPr>
        <p:spPr>
          <a:xfrm>
            <a:off x="358496" y="1978440"/>
            <a:ext cx="4831340" cy="4616648"/>
          </a:xfrm>
          <a:prstGeom prst="rect">
            <a:avLst/>
          </a:prstGeom>
          <a:noFill/>
        </p:spPr>
        <p:txBody>
          <a:bodyPr wrap="square">
            <a:spAutoFit/>
          </a:bodyPr>
          <a:lstStyle/>
          <a:p>
            <a:r>
              <a:rPr lang="en-GB" sz="1400" dirty="0">
                <a:solidFill>
                  <a:srgbClr val="7F007F"/>
                </a:solidFill>
                <a:effectLst/>
                <a:latin typeface="CMTT12"/>
              </a:rPr>
              <a:t>--</a:t>
            </a:r>
            <a:r>
              <a:rPr lang="en-GB" sz="1400" dirty="0" err="1">
                <a:solidFill>
                  <a:srgbClr val="7F007F"/>
                </a:solidFill>
                <a:effectLst/>
                <a:latin typeface="CMTT12"/>
              </a:rPr>
              <a:t>outSJfilterCountTotalMin</a:t>
            </a:r>
            <a:r>
              <a:rPr lang="en-GB" sz="1400" dirty="0">
                <a:solidFill>
                  <a:srgbClr val="7F007F"/>
                </a:solidFill>
                <a:effectLst/>
                <a:latin typeface="CMTT12"/>
              </a:rPr>
              <a:t> </a:t>
            </a:r>
            <a:r>
              <a:rPr lang="en-GB" sz="1400" dirty="0">
                <a:solidFill>
                  <a:srgbClr val="007F00"/>
                </a:solidFill>
                <a:effectLst/>
                <a:latin typeface="CMR12"/>
              </a:rPr>
              <a:t>default: </a:t>
            </a:r>
            <a:r>
              <a:rPr lang="en-GB" sz="1400" dirty="0">
                <a:solidFill>
                  <a:srgbClr val="007F00"/>
                </a:solidFill>
                <a:effectLst/>
                <a:latin typeface="CMTT12"/>
              </a:rPr>
              <a:t>3 1 1 1 </a:t>
            </a:r>
            <a:endParaRPr lang="en-GB" sz="1400" dirty="0"/>
          </a:p>
          <a:p>
            <a:r>
              <a:rPr lang="en-GB" sz="1400" dirty="0">
                <a:effectLst/>
                <a:latin typeface="CMR12"/>
              </a:rPr>
              <a:t>4 integers: minimum total (</a:t>
            </a:r>
            <a:r>
              <a:rPr lang="en-GB" sz="1400" dirty="0" err="1">
                <a:effectLst/>
                <a:latin typeface="CMR12"/>
              </a:rPr>
              <a:t>multi-mapping+unique</a:t>
            </a:r>
            <a:r>
              <a:rPr lang="en-GB" sz="1400" dirty="0">
                <a:effectLst/>
                <a:latin typeface="CMR12"/>
              </a:rPr>
              <a:t>) read count per junction for: (1) non-canonical motifs, (2) GT/AG and CT/AC motif, (3) GC/AG and CT/GC motif, (4) AT/AC and GT/AT motif. -1 means no output for that motif </a:t>
            </a:r>
            <a:endParaRPr lang="en-GB" sz="1400" dirty="0"/>
          </a:p>
          <a:p>
            <a:r>
              <a:rPr lang="en-GB" sz="1400" dirty="0">
                <a:effectLst/>
                <a:latin typeface="CMR12"/>
              </a:rPr>
              <a:t>Junctions are output if one of </a:t>
            </a:r>
            <a:r>
              <a:rPr lang="en-GB" sz="1400" dirty="0" err="1">
                <a:effectLst/>
                <a:latin typeface="CMR12"/>
              </a:rPr>
              <a:t>outSJfilterCountUniqueMin</a:t>
            </a:r>
            <a:r>
              <a:rPr lang="en-GB" sz="1400" dirty="0">
                <a:effectLst/>
                <a:latin typeface="CMR12"/>
              </a:rPr>
              <a:t> OR </a:t>
            </a:r>
            <a:r>
              <a:rPr lang="en-GB" sz="1400" dirty="0" err="1">
                <a:effectLst/>
                <a:latin typeface="CMR12"/>
              </a:rPr>
              <a:t>outSJfilterCountTotalMin</a:t>
            </a:r>
            <a:r>
              <a:rPr lang="en-GB" sz="1400" dirty="0">
                <a:effectLst/>
                <a:latin typeface="CMR12"/>
              </a:rPr>
              <a:t> conditions are satisfied </a:t>
            </a:r>
            <a:endParaRPr lang="en-GB" sz="1400" dirty="0"/>
          </a:p>
          <a:p>
            <a:r>
              <a:rPr lang="en-GB" sz="1400" dirty="0">
                <a:effectLst/>
                <a:latin typeface="CMR12"/>
              </a:rPr>
              <a:t>does not apply to annotated junctions </a:t>
            </a:r>
          </a:p>
          <a:p>
            <a:endParaRPr lang="en-GB" sz="1400" dirty="0"/>
          </a:p>
          <a:p>
            <a:r>
              <a:rPr lang="en-GB" sz="1400" dirty="0">
                <a:solidFill>
                  <a:srgbClr val="7F007F"/>
                </a:solidFill>
                <a:effectLst/>
                <a:latin typeface="CMTT12"/>
              </a:rPr>
              <a:t>--</a:t>
            </a:r>
            <a:r>
              <a:rPr lang="en-GB" sz="1400" dirty="0" err="1">
                <a:solidFill>
                  <a:srgbClr val="7F007F"/>
                </a:solidFill>
                <a:effectLst/>
                <a:latin typeface="CMTT12"/>
              </a:rPr>
              <a:t>outSJfilterDistToOtherSJmin</a:t>
            </a:r>
            <a:r>
              <a:rPr lang="en-GB" sz="1400" dirty="0">
                <a:solidFill>
                  <a:srgbClr val="7F007F"/>
                </a:solidFill>
                <a:effectLst/>
                <a:latin typeface="CMTT12"/>
              </a:rPr>
              <a:t> </a:t>
            </a:r>
            <a:r>
              <a:rPr lang="en-GB" sz="1400" dirty="0">
                <a:solidFill>
                  <a:srgbClr val="007F00"/>
                </a:solidFill>
                <a:effectLst/>
                <a:latin typeface="CMR12"/>
              </a:rPr>
              <a:t>default: </a:t>
            </a:r>
            <a:r>
              <a:rPr lang="en-GB" sz="1400" dirty="0">
                <a:solidFill>
                  <a:srgbClr val="007F00"/>
                </a:solidFill>
                <a:effectLst/>
                <a:latin typeface="CMTT12"/>
              </a:rPr>
              <a:t>10 0 5 10</a:t>
            </a:r>
            <a:br>
              <a:rPr lang="en-GB" sz="1400" dirty="0">
                <a:solidFill>
                  <a:srgbClr val="007F00"/>
                </a:solidFill>
                <a:effectLst/>
                <a:latin typeface="CMTT12"/>
              </a:rPr>
            </a:br>
            <a:r>
              <a:rPr lang="en-GB" sz="1400" dirty="0">
                <a:effectLst/>
                <a:latin typeface="CMR12"/>
              </a:rPr>
              <a:t>4 integers</a:t>
            </a:r>
            <a:r>
              <a:rPr lang="en-GB" sz="1400" dirty="0">
                <a:effectLst/>
                <a:latin typeface="CMMI12"/>
              </a:rPr>
              <a:t>&gt;</a:t>
            </a:r>
            <a:r>
              <a:rPr lang="en-GB" sz="1400" dirty="0">
                <a:effectLst/>
                <a:latin typeface="CMR12"/>
              </a:rPr>
              <a:t>=0: minimum allowed distance to other junctions’ donor/acceptor does not apply to annotated junctions </a:t>
            </a:r>
          </a:p>
          <a:p>
            <a:endParaRPr lang="en-GB" sz="1400" dirty="0"/>
          </a:p>
          <a:p>
            <a:r>
              <a:rPr lang="en-GB" sz="1400" dirty="0">
                <a:solidFill>
                  <a:srgbClr val="7F007F"/>
                </a:solidFill>
                <a:effectLst/>
                <a:latin typeface="CMTT12"/>
              </a:rPr>
              <a:t>--</a:t>
            </a:r>
            <a:r>
              <a:rPr lang="en-GB" sz="1400" dirty="0" err="1">
                <a:solidFill>
                  <a:srgbClr val="7F007F"/>
                </a:solidFill>
                <a:effectLst/>
                <a:latin typeface="CMTT12"/>
              </a:rPr>
              <a:t>outSJfilterIntronMaxVsReadN</a:t>
            </a:r>
            <a:r>
              <a:rPr lang="en-GB" sz="1400" dirty="0">
                <a:solidFill>
                  <a:srgbClr val="7F007F"/>
                </a:solidFill>
                <a:effectLst/>
                <a:latin typeface="CMTT12"/>
              </a:rPr>
              <a:t> </a:t>
            </a:r>
            <a:r>
              <a:rPr lang="en-GB" sz="1400" dirty="0">
                <a:solidFill>
                  <a:srgbClr val="007F00"/>
                </a:solidFill>
                <a:effectLst/>
                <a:latin typeface="CMR12"/>
              </a:rPr>
              <a:t>default: </a:t>
            </a:r>
            <a:r>
              <a:rPr lang="en-GB" sz="1400" dirty="0">
                <a:solidFill>
                  <a:srgbClr val="007F00"/>
                </a:solidFill>
                <a:effectLst/>
                <a:latin typeface="CMTT12"/>
              </a:rPr>
              <a:t>50000 100000 200000</a:t>
            </a:r>
            <a:br>
              <a:rPr lang="en-GB" sz="1400" dirty="0">
                <a:solidFill>
                  <a:srgbClr val="007F00"/>
                </a:solidFill>
                <a:effectLst/>
                <a:latin typeface="CMTT12"/>
              </a:rPr>
            </a:br>
            <a:r>
              <a:rPr lang="en-GB" sz="1400" dirty="0">
                <a:effectLst/>
                <a:latin typeface="CMR12"/>
              </a:rPr>
              <a:t>N integers</a:t>
            </a:r>
            <a:r>
              <a:rPr lang="en-GB" sz="1400" dirty="0">
                <a:effectLst/>
                <a:latin typeface="CMMI12"/>
              </a:rPr>
              <a:t>&gt;</a:t>
            </a:r>
            <a:r>
              <a:rPr lang="en-GB" sz="1400" dirty="0">
                <a:effectLst/>
                <a:latin typeface="CMR12"/>
              </a:rPr>
              <a:t>=0: maximum gap allowed for junctions supported by 1,2,3,,,N </a:t>
            </a:r>
            <a:endParaRPr lang="en-GB" sz="1400" dirty="0"/>
          </a:p>
          <a:p>
            <a:r>
              <a:rPr lang="en-GB" sz="1400" dirty="0">
                <a:effectLst/>
                <a:latin typeface="CMR12"/>
              </a:rPr>
              <a:t>reads </a:t>
            </a:r>
            <a:endParaRPr lang="en-GB" sz="1400" dirty="0"/>
          </a:p>
          <a:p>
            <a:r>
              <a:rPr lang="en-GB" sz="1400" dirty="0">
                <a:effectLst/>
                <a:latin typeface="CMR12"/>
              </a:rPr>
              <a:t>i.e. by default junctions supported by 1 read can have gaps </a:t>
            </a:r>
            <a:r>
              <a:rPr lang="en-GB" sz="1400" dirty="0">
                <a:effectLst/>
                <a:latin typeface="CMMI12"/>
              </a:rPr>
              <a:t>&lt;</a:t>
            </a:r>
            <a:r>
              <a:rPr lang="en-GB" sz="1400" dirty="0">
                <a:effectLst/>
                <a:latin typeface="CMR12"/>
              </a:rPr>
              <a:t>=50000b, by 2 reads: </a:t>
            </a:r>
            <a:r>
              <a:rPr lang="en-GB" sz="1400" dirty="0">
                <a:effectLst/>
                <a:latin typeface="CMMI12"/>
              </a:rPr>
              <a:t>&lt;</a:t>
            </a:r>
            <a:r>
              <a:rPr lang="en-GB" sz="1400" dirty="0">
                <a:effectLst/>
                <a:latin typeface="CMR12"/>
              </a:rPr>
              <a:t>=100000b, by 3 reads: </a:t>
            </a:r>
            <a:r>
              <a:rPr lang="en-GB" sz="1400" dirty="0">
                <a:effectLst/>
                <a:latin typeface="CMMI12"/>
              </a:rPr>
              <a:t>&lt;</a:t>
            </a:r>
            <a:r>
              <a:rPr lang="en-GB" sz="1400" dirty="0">
                <a:effectLst/>
                <a:latin typeface="CMR12"/>
              </a:rPr>
              <a:t>=200000. by </a:t>
            </a:r>
            <a:r>
              <a:rPr lang="en-GB" sz="1400" dirty="0">
                <a:effectLst/>
                <a:latin typeface="CMMI12"/>
              </a:rPr>
              <a:t>&gt;</a:t>
            </a:r>
            <a:r>
              <a:rPr lang="en-GB" sz="1400" dirty="0">
                <a:effectLst/>
                <a:latin typeface="CMR12"/>
              </a:rPr>
              <a:t>=4 reads any gap </a:t>
            </a:r>
            <a:r>
              <a:rPr lang="en-GB" sz="1400" dirty="0">
                <a:effectLst/>
                <a:latin typeface="CMMI12"/>
              </a:rPr>
              <a:t>&lt;</a:t>
            </a:r>
            <a:r>
              <a:rPr lang="en-GB" sz="1400" dirty="0">
                <a:effectLst/>
                <a:latin typeface="CMR12"/>
              </a:rPr>
              <a:t>=</a:t>
            </a:r>
            <a:r>
              <a:rPr lang="en-GB" sz="1400" dirty="0" err="1">
                <a:effectLst/>
                <a:latin typeface="CMR12"/>
              </a:rPr>
              <a:t>alignIntronMax</a:t>
            </a:r>
            <a:r>
              <a:rPr lang="en-GB" sz="1400" dirty="0">
                <a:effectLst/>
                <a:latin typeface="CMR12"/>
              </a:rPr>
              <a:t> </a:t>
            </a:r>
            <a:endParaRPr lang="en-GB" sz="1400" dirty="0"/>
          </a:p>
          <a:p>
            <a:r>
              <a:rPr lang="en-GB" sz="1400" dirty="0">
                <a:effectLst/>
                <a:latin typeface="CMR12"/>
              </a:rPr>
              <a:t>does not apply to annotated junctions </a:t>
            </a:r>
            <a:endParaRPr lang="en-GB" sz="1400" dirty="0"/>
          </a:p>
        </p:txBody>
      </p:sp>
    </p:spTree>
    <p:extLst>
      <p:ext uri="{BB962C8B-B14F-4D97-AF65-F5344CB8AC3E}">
        <p14:creationId xmlns:p14="http://schemas.microsoft.com/office/powerpoint/2010/main" val="2280898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0B39A6-D628-4338-9D6E-995B6A739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C2EB82B4-D9A1-4145-93F1-004DC0B9B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89ABE32A-75B0-6390-688F-E7E384300E77}"/>
              </a:ext>
            </a:extLst>
          </p:cNvPr>
          <p:cNvSpPr>
            <a:spLocks noGrp="1"/>
          </p:cNvSpPr>
          <p:nvPr>
            <p:ph type="title"/>
          </p:nvPr>
        </p:nvSpPr>
        <p:spPr>
          <a:xfrm>
            <a:off x="4795023" y="-132523"/>
            <a:ext cx="3291068" cy="1051097"/>
          </a:xfrm>
        </p:spPr>
        <p:txBody>
          <a:bodyPr/>
          <a:lstStyle/>
          <a:p>
            <a:r>
              <a:rPr lang="en-IT" dirty="0">
                <a:solidFill>
                  <a:schemeClr val="bg2">
                    <a:lumMod val="25000"/>
                  </a:schemeClr>
                </a:solidFill>
              </a:rPr>
              <a:t>SJ.out.tab</a:t>
            </a:r>
          </a:p>
        </p:txBody>
      </p:sp>
      <p:sp>
        <p:nvSpPr>
          <p:cNvPr id="5" name="Content Placeholder 2">
            <a:extLst>
              <a:ext uri="{FF2B5EF4-FFF2-40B4-BE49-F238E27FC236}">
                <a16:creationId xmlns:a16="http://schemas.microsoft.com/office/drawing/2014/main" id="{F3484FF2-B8EE-3D72-1D82-B8AF72B8D1CA}"/>
              </a:ext>
            </a:extLst>
          </p:cNvPr>
          <p:cNvSpPr>
            <a:spLocks noGrp="1"/>
          </p:cNvSpPr>
          <p:nvPr>
            <p:ph idx="1"/>
          </p:nvPr>
        </p:nvSpPr>
        <p:spPr>
          <a:xfrm>
            <a:off x="568335" y="1395653"/>
            <a:ext cx="5872222" cy="1435648"/>
          </a:xfrm>
        </p:spPr>
        <p:txBody>
          <a:bodyPr>
            <a:normAutofit/>
          </a:bodyPr>
          <a:lstStyle/>
          <a:p>
            <a:r>
              <a:rPr lang="en-GB" sz="2000" dirty="0" err="1">
                <a:effectLst/>
                <a:latin typeface="CMTT12"/>
              </a:rPr>
              <a:t>SJ.out.tab</a:t>
            </a:r>
            <a:r>
              <a:rPr lang="en-GB" sz="2000" dirty="0">
                <a:effectLst/>
                <a:latin typeface="CMTT12"/>
              </a:rPr>
              <a:t> </a:t>
            </a:r>
            <a:r>
              <a:rPr lang="en-GB" sz="2000" dirty="0">
                <a:effectLst/>
                <a:latin typeface="CMR12"/>
              </a:rPr>
              <a:t>contains high confidence collapsed splice junctions in tab-delimited format. Note that STAR </a:t>
            </a:r>
            <a:r>
              <a:rPr lang="en-GB" sz="2000" b="1" dirty="0">
                <a:effectLst/>
                <a:latin typeface="CMR12"/>
              </a:rPr>
              <a:t>defines the junction start/end as intronic bases</a:t>
            </a:r>
            <a:r>
              <a:rPr lang="en-GB" sz="2000" dirty="0">
                <a:effectLst/>
                <a:latin typeface="CMR12"/>
              </a:rPr>
              <a:t>, while many other software define them as </a:t>
            </a:r>
            <a:r>
              <a:rPr lang="en-GB" sz="2000" dirty="0" err="1">
                <a:effectLst/>
                <a:latin typeface="CMR12"/>
              </a:rPr>
              <a:t>exonic</a:t>
            </a:r>
            <a:r>
              <a:rPr lang="en-GB" sz="2000" dirty="0">
                <a:effectLst/>
                <a:latin typeface="CMR12"/>
              </a:rPr>
              <a:t> bases. </a:t>
            </a:r>
            <a:endParaRPr lang="en-GB" dirty="0"/>
          </a:p>
          <a:p>
            <a:endParaRPr lang="en-IT" dirty="0"/>
          </a:p>
        </p:txBody>
      </p:sp>
      <p:pic>
        <p:nvPicPr>
          <p:cNvPr id="6" name="Picture 5" descr="A screenshot of a computer&#10;&#10;Description automatically generated">
            <a:extLst>
              <a:ext uri="{FF2B5EF4-FFF2-40B4-BE49-F238E27FC236}">
                <a16:creationId xmlns:a16="http://schemas.microsoft.com/office/drawing/2014/main" id="{81809200-BD2C-A0B7-FD7B-0DB33B45CF8C}"/>
              </a:ext>
            </a:extLst>
          </p:cNvPr>
          <p:cNvPicPr>
            <a:picLocks noChangeAspect="1"/>
          </p:cNvPicPr>
          <p:nvPr/>
        </p:nvPicPr>
        <p:blipFill>
          <a:blip r:embed="rId2"/>
          <a:stretch>
            <a:fillRect/>
          </a:stretch>
        </p:blipFill>
        <p:spPr>
          <a:xfrm>
            <a:off x="6834839" y="1206810"/>
            <a:ext cx="3238500" cy="1701800"/>
          </a:xfrm>
          <a:prstGeom prst="rect">
            <a:avLst/>
          </a:prstGeom>
        </p:spPr>
      </p:pic>
      <p:sp>
        <p:nvSpPr>
          <p:cNvPr id="7" name="Frame 6">
            <a:extLst>
              <a:ext uri="{FF2B5EF4-FFF2-40B4-BE49-F238E27FC236}">
                <a16:creationId xmlns:a16="http://schemas.microsoft.com/office/drawing/2014/main" id="{20AF3CE4-2572-94CF-7919-A8ED4573F711}"/>
              </a:ext>
            </a:extLst>
          </p:cNvPr>
          <p:cNvSpPr/>
          <p:nvPr/>
        </p:nvSpPr>
        <p:spPr>
          <a:xfrm>
            <a:off x="6834839" y="1371910"/>
            <a:ext cx="2025789" cy="27829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9" name="Frame 8">
            <a:extLst>
              <a:ext uri="{FF2B5EF4-FFF2-40B4-BE49-F238E27FC236}">
                <a16:creationId xmlns:a16="http://schemas.microsoft.com/office/drawing/2014/main" id="{C7BA6440-D2BC-A825-2BF3-044E6E7EA806}"/>
              </a:ext>
            </a:extLst>
          </p:cNvPr>
          <p:cNvSpPr/>
          <p:nvPr/>
        </p:nvSpPr>
        <p:spPr>
          <a:xfrm>
            <a:off x="6828215" y="1974884"/>
            <a:ext cx="2025789" cy="27829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1" name="Frame 10">
            <a:extLst>
              <a:ext uri="{FF2B5EF4-FFF2-40B4-BE49-F238E27FC236}">
                <a16:creationId xmlns:a16="http://schemas.microsoft.com/office/drawing/2014/main" id="{8E15B931-663B-7814-7CAA-4036F35251D3}"/>
              </a:ext>
            </a:extLst>
          </p:cNvPr>
          <p:cNvSpPr/>
          <p:nvPr/>
        </p:nvSpPr>
        <p:spPr>
          <a:xfrm>
            <a:off x="6861347" y="2604363"/>
            <a:ext cx="2025789" cy="27829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3" name="TextBox 12">
            <a:extLst>
              <a:ext uri="{FF2B5EF4-FFF2-40B4-BE49-F238E27FC236}">
                <a16:creationId xmlns:a16="http://schemas.microsoft.com/office/drawing/2014/main" id="{9256470E-66C6-0DF6-FDDA-B14C3F7AC25B}"/>
              </a:ext>
            </a:extLst>
          </p:cNvPr>
          <p:cNvSpPr txBox="1"/>
          <p:nvPr/>
        </p:nvSpPr>
        <p:spPr>
          <a:xfrm>
            <a:off x="6023910" y="3045859"/>
            <a:ext cx="5660187" cy="369332"/>
          </a:xfrm>
          <a:prstGeom prst="rect">
            <a:avLst/>
          </a:prstGeom>
          <a:noFill/>
        </p:spPr>
        <p:txBody>
          <a:bodyPr wrap="square" rtlCol="0">
            <a:spAutoFit/>
          </a:bodyPr>
          <a:lstStyle/>
          <a:p>
            <a:r>
              <a:rPr lang="en-IT" dirty="0"/>
              <a:t>STAR generates one of such files for each sample</a:t>
            </a:r>
          </a:p>
        </p:txBody>
      </p:sp>
      <p:sp>
        <p:nvSpPr>
          <p:cNvPr id="14" name="TextBox 13">
            <a:extLst>
              <a:ext uri="{FF2B5EF4-FFF2-40B4-BE49-F238E27FC236}">
                <a16:creationId xmlns:a16="http://schemas.microsoft.com/office/drawing/2014/main" id="{7AB9E117-E25F-5D17-6E97-E9EE34E3C158}"/>
              </a:ext>
            </a:extLst>
          </p:cNvPr>
          <p:cNvSpPr txBox="1"/>
          <p:nvPr/>
        </p:nvSpPr>
        <p:spPr>
          <a:xfrm>
            <a:off x="568335" y="3657368"/>
            <a:ext cx="2832322" cy="369332"/>
          </a:xfrm>
          <a:prstGeom prst="rect">
            <a:avLst/>
          </a:prstGeom>
          <a:noFill/>
        </p:spPr>
        <p:txBody>
          <a:bodyPr wrap="square" rtlCol="0">
            <a:spAutoFit/>
          </a:bodyPr>
          <a:lstStyle/>
          <a:p>
            <a:r>
              <a:rPr lang="en-IT" b="1" dirty="0">
                <a:latin typeface="Segoe UI" panose="020B0502040204020203" pitchFamily="34" charset="0"/>
                <a:cs typeface="Segoe UI" panose="020B0502040204020203" pitchFamily="34" charset="0"/>
              </a:rPr>
              <a:t>What is in the file?</a:t>
            </a:r>
          </a:p>
        </p:txBody>
      </p:sp>
      <p:sp>
        <p:nvSpPr>
          <p:cNvPr id="15" name="TextBox 14">
            <a:extLst>
              <a:ext uri="{FF2B5EF4-FFF2-40B4-BE49-F238E27FC236}">
                <a16:creationId xmlns:a16="http://schemas.microsoft.com/office/drawing/2014/main" id="{92913B6B-D9D8-5BDE-3F70-C0950F0B6CAA}"/>
              </a:ext>
            </a:extLst>
          </p:cNvPr>
          <p:cNvSpPr txBox="1"/>
          <p:nvPr/>
        </p:nvSpPr>
        <p:spPr>
          <a:xfrm>
            <a:off x="568335" y="4026700"/>
            <a:ext cx="9795948" cy="2585323"/>
          </a:xfrm>
          <a:prstGeom prst="rect">
            <a:avLst/>
          </a:prstGeom>
          <a:noFill/>
        </p:spPr>
        <p:txBody>
          <a:bodyPr wrap="square">
            <a:spAutoFit/>
          </a:bodyPr>
          <a:lstStyle/>
          <a:p>
            <a:r>
              <a:rPr lang="en-GB" dirty="0">
                <a:effectLst/>
                <a:latin typeface="CMR12"/>
              </a:rPr>
              <a:t>column 1: chromosome </a:t>
            </a:r>
            <a:endParaRPr lang="en-GB" dirty="0"/>
          </a:p>
          <a:p>
            <a:r>
              <a:rPr lang="en-GB" dirty="0">
                <a:effectLst/>
                <a:latin typeface="CMR12"/>
              </a:rPr>
              <a:t>column 2: first base of the intron (1-based) </a:t>
            </a:r>
            <a:endParaRPr lang="en-GB" dirty="0"/>
          </a:p>
          <a:p>
            <a:r>
              <a:rPr lang="en-GB" dirty="0">
                <a:effectLst/>
                <a:latin typeface="CMR12"/>
              </a:rPr>
              <a:t>column 3: last base of the intron (1-based) </a:t>
            </a:r>
            <a:endParaRPr lang="en-GB" dirty="0"/>
          </a:p>
          <a:p>
            <a:r>
              <a:rPr lang="en-GB" dirty="0">
                <a:effectLst/>
                <a:latin typeface="CMR12"/>
              </a:rPr>
              <a:t>column 4: strand (0: undefined, 1: +, 2: -) </a:t>
            </a:r>
            <a:endParaRPr lang="en-GB" dirty="0"/>
          </a:p>
          <a:p>
            <a:r>
              <a:rPr lang="en-GB" dirty="0">
                <a:effectLst/>
                <a:latin typeface="CMR12"/>
              </a:rPr>
              <a:t>column 5: intron motif: 0: non-canonical; 1: GT/AG, 2: CT/AC, 3: GC/AG, 4: CT/GC, 5: AT/AC,6: GT/AT </a:t>
            </a:r>
            <a:endParaRPr lang="en-GB" dirty="0"/>
          </a:p>
          <a:p>
            <a:r>
              <a:rPr lang="en-GB" dirty="0">
                <a:effectLst/>
                <a:latin typeface="CMR12"/>
              </a:rPr>
              <a:t>column 6: 0: unannotated, 1: annotated (only if splice junctions database is used)</a:t>
            </a:r>
          </a:p>
          <a:p>
            <a:r>
              <a:rPr lang="en-GB" dirty="0">
                <a:effectLst/>
                <a:latin typeface="CMR12"/>
              </a:rPr>
              <a:t>column 7: number of uniquely mapping reads crossing the junction</a:t>
            </a:r>
            <a:br>
              <a:rPr lang="en-GB" dirty="0">
                <a:effectLst/>
                <a:latin typeface="CMR12"/>
              </a:rPr>
            </a:br>
            <a:r>
              <a:rPr lang="en-GB" dirty="0">
                <a:effectLst/>
                <a:latin typeface="CMR12"/>
              </a:rPr>
              <a:t>column 8: number of multi-mapping reads crossing the junction</a:t>
            </a:r>
            <a:br>
              <a:rPr lang="en-GB" dirty="0">
                <a:effectLst/>
                <a:latin typeface="CMR12"/>
              </a:rPr>
            </a:br>
            <a:r>
              <a:rPr lang="en-GB" dirty="0">
                <a:effectLst/>
                <a:latin typeface="CMR12"/>
              </a:rPr>
              <a:t>column 9: maximum spliced alignment overhang </a:t>
            </a:r>
            <a:endParaRPr lang="en-GB" dirty="0"/>
          </a:p>
        </p:txBody>
      </p:sp>
    </p:spTree>
    <p:extLst>
      <p:ext uri="{BB962C8B-B14F-4D97-AF65-F5344CB8AC3E}">
        <p14:creationId xmlns:p14="http://schemas.microsoft.com/office/powerpoint/2010/main" val="39766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D187-FE53-779E-15CE-26408C43337C}"/>
              </a:ext>
            </a:extLst>
          </p:cNvPr>
          <p:cNvSpPr>
            <a:spLocks noGrp="1"/>
          </p:cNvSpPr>
          <p:nvPr>
            <p:ph type="title"/>
          </p:nvPr>
        </p:nvSpPr>
        <p:spPr>
          <a:xfrm>
            <a:off x="609601" y="663960"/>
            <a:ext cx="4747014" cy="3310164"/>
          </a:xfrm>
        </p:spPr>
        <p:txBody>
          <a:bodyPr vert="horz" lIns="91440" tIns="45720" rIns="91440" bIns="45720" rtlCol="0" anchor="t">
            <a:normAutofit/>
          </a:bodyPr>
          <a:lstStyle/>
          <a:p>
            <a:r>
              <a:rPr lang="en-US" dirty="0"/>
              <a:t>How the file looks like</a:t>
            </a:r>
          </a:p>
        </p:txBody>
      </p:sp>
      <p:pic>
        <p:nvPicPr>
          <p:cNvPr id="4" name="Picture 3">
            <a:extLst>
              <a:ext uri="{FF2B5EF4-FFF2-40B4-BE49-F238E27FC236}">
                <a16:creationId xmlns:a16="http://schemas.microsoft.com/office/drawing/2014/main" id="{7BC238A1-7EA4-ECDB-AFCC-EC1FEC508811}"/>
              </a:ext>
            </a:extLst>
          </p:cNvPr>
          <p:cNvPicPr>
            <a:picLocks noChangeAspect="1"/>
          </p:cNvPicPr>
          <p:nvPr/>
        </p:nvPicPr>
        <p:blipFill>
          <a:blip r:embed="rId2"/>
          <a:stretch>
            <a:fillRect/>
          </a:stretch>
        </p:blipFill>
        <p:spPr>
          <a:xfrm>
            <a:off x="6470995" y="1044130"/>
            <a:ext cx="5283683" cy="4769740"/>
          </a:xfrm>
          <a:prstGeom prst="rect">
            <a:avLst/>
          </a:prstGeom>
        </p:spPr>
      </p:pic>
      <p:sp>
        <p:nvSpPr>
          <p:cNvPr id="5" name="TextBox 4">
            <a:extLst>
              <a:ext uri="{FF2B5EF4-FFF2-40B4-BE49-F238E27FC236}">
                <a16:creationId xmlns:a16="http://schemas.microsoft.com/office/drawing/2014/main" id="{7099EAFD-30B7-F7D9-CF83-B0FEB65DA4E1}"/>
              </a:ext>
            </a:extLst>
          </p:cNvPr>
          <p:cNvSpPr txBox="1"/>
          <p:nvPr/>
        </p:nvSpPr>
        <p:spPr>
          <a:xfrm>
            <a:off x="666993" y="2828835"/>
            <a:ext cx="4161183" cy="1200329"/>
          </a:xfrm>
          <a:prstGeom prst="rect">
            <a:avLst/>
          </a:prstGeom>
          <a:noFill/>
        </p:spPr>
        <p:txBody>
          <a:bodyPr wrap="square" rtlCol="0">
            <a:spAutoFit/>
          </a:bodyPr>
          <a:lstStyle/>
          <a:p>
            <a:r>
              <a:rPr lang="en-IT" dirty="0"/>
              <a:t>To asses the relationship between CRISD class and splicing, we analyzed SJ.out.tab file for in vivo cell lines transplanted into PDX</a:t>
            </a:r>
          </a:p>
        </p:txBody>
      </p:sp>
      <p:sp>
        <p:nvSpPr>
          <p:cNvPr id="6" name="TextBox 5">
            <a:extLst>
              <a:ext uri="{FF2B5EF4-FFF2-40B4-BE49-F238E27FC236}">
                <a16:creationId xmlns:a16="http://schemas.microsoft.com/office/drawing/2014/main" id="{3516F729-816A-AF7A-7D1B-17A7E70E1115}"/>
              </a:ext>
            </a:extLst>
          </p:cNvPr>
          <p:cNvSpPr txBox="1"/>
          <p:nvPr/>
        </p:nvSpPr>
        <p:spPr>
          <a:xfrm>
            <a:off x="654602" y="4234380"/>
            <a:ext cx="3953844" cy="2308324"/>
          </a:xfrm>
          <a:prstGeom prst="rect">
            <a:avLst/>
          </a:prstGeom>
          <a:noFill/>
        </p:spPr>
        <p:txBody>
          <a:bodyPr wrap="square" rtlCol="0">
            <a:spAutoFit/>
          </a:bodyPr>
          <a:lstStyle/>
          <a:p>
            <a:r>
              <a:rPr lang="en-IT" dirty="0"/>
              <a:t>From the analysis we excluded:</a:t>
            </a:r>
          </a:p>
          <a:p>
            <a:endParaRPr lang="en-IT" dirty="0"/>
          </a:p>
          <a:p>
            <a:pPr marL="285750" indent="-285750">
              <a:buFont typeface="Arial" panose="020B0604020202020204" pitchFamily="34" charset="0"/>
              <a:buChar char="•"/>
            </a:pPr>
            <a:r>
              <a:rPr lang="en-IT" dirty="0"/>
              <a:t>PDX derived cell lines</a:t>
            </a:r>
          </a:p>
          <a:p>
            <a:pPr marL="285750" indent="-285750">
              <a:buFont typeface="Arial" panose="020B0604020202020204" pitchFamily="34" charset="0"/>
              <a:buChar char="•"/>
            </a:pPr>
            <a:r>
              <a:rPr lang="en-IT" dirty="0"/>
              <a:t>Cell lines with low tumor purity (more than 0.6% of murine content in the samples)</a:t>
            </a:r>
          </a:p>
          <a:p>
            <a:pPr marL="285750" indent="-285750">
              <a:buFont typeface="Arial" panose="020B0604020202020204" pitchFamily="34" charset="0"/>
              <a:buChar char="•"/>
            </a:pPr>
            <a:r>
              <a:rPr lang="en-IT" dirty="0"/>
              <a:t>Cell lines for which no S</a:t>
            </a:r>
            <a:r>
              <a:rPr lang="en-GB" dirty="0"/>
              <a:t>J.</a:t>
            </a:r>
            <a:r>
              <a:rPr lang="en-IT" dirty="0"/>
              <a:t>out.tab file could be retrieved</a:t>
            </a:r>
          </a:p>
        </p:txBody>
      </p:sp>
    </p:spTree>
    <p:extLst>
      <p:ext uri="{BB962C8B-B14F-4D97-AF65-F5344CB8AC3E}">
        <p14:creationId xmlns:p14="http://schemas.microsoft.com/office/powerpoint/2010/main" val="2907359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8C0B5C-F299-9201-2E6E-46286F752614}"/>
              </a:ext>
            </a:extLst>
          </p:cNvPr>
          <p:cNvSpPr>
            <a:spLocks noGrp="1"/>
          </p:cNvSpPr>
          <p:nvPr>
            <p:ph idx="1"/>
          </p:nvPr>
        </p:nvSpPr>
        <p:spPr>
          <a:xfrm>
            <a:off x="0" y="0"/>
            <a:ext cx="12192000" cy="6858000"/>
          </a:xfrm>
          <a:solidFill>
            <a:srgbClr val="E3EDEB"/>
          </a:solidFill>
        </p:spPr>
        <p:txBody>
          <a:bodyPr/>
          <a:lstStyle/>
          <a:p>
            <a:r>
              <a:rPr lang="en-IT" dirty="0"/>
              <a:t> </a:t>
            </a:r>
          </a:p>
        </p:txBody>
      </p:sp>
      <p:sp>
        <p:nvSpPr>
          <p:cNvPr id="4" name="Rectangle 3">
            <a:extLst>
              <a:ext uri="{FF2B5EF4-FFF2-40B4-BE49-F238E27FC236}">
                <a16:creationId xmlns:a16="http://schemas.microsoft.com/office/drawing/2014/main" id="{9EC1E79B-1B02-5FA9-399D-6069256835AB}"/>
              </a:ext>
            </a:extLst>
          </p:cNvPr>
          <p:cNvSpPr/>
          <p:nvPr/>
        </p:nvSpPr>
        <p:spPr>
          <a:xfrm>
            <a:off x="110948" y="1328622"/>
            <a:ext cx="3909392" cy="7516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Collect SJ.out.tab file for 136 samples</a:t>
            </a:r>
          </a:p>
        </p:txBody>
      </p:sp>
      <p:sp>
        <p:nvSpPr>
          <p:cNvPr id="5" name="Rectangle 4">
            <a:extLst>
              <a:ext uri="{FF2B5EF4-FFF2-40B4-BE49-F238E27FC236}">
                <a16:creationId xmlns:a16="http://schemas.microsoft.com/office/drawing/2014/main" id="{9C2F2E7B-70A5-5A31-63B9-27115AA2B905}"/>
              </a:ext>
            </a:extLst>
          </p:cNvPr>
          <p:cNvSpPr/>
          <p:nvPr/>
        </p:nvSpPr>
        <p:spPr>
          <a:xfrm>
            <a:off x="110948" y="133395"/>
            <a:ext cx="3909392" cy="751607"/>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STAR alignment of RNA sequencing data for in vivo cell lines</a:t>
            </a:r>
          </a:p>
        </p:txBody>
      </p:sp>
      <p:cxnSp>
        <p:nvCxnSpPr>
          <p:cNvPr id="6" name="Straight Arrow Connector 5">
            <a:extLst>
              <a:ext uri="{FF2B5EF4-FFF2-40B4-BE49-F238E27FC236}">
                <a16:creationId xmlns:a16="http://schemas.microsoft.com/office/drawing/2014/main" id="{D2224296-4CF5-761E-0231-9C4897DE1A4F}"/>
              </a:ext>
            </a:extLst>
          </p:cNvPr>
          <p:cNvCxnSpPr>
            <a:cxnSpLocks/>
            <a:stCxn id="5" idx="2"/>
            <a:endCxn id="4" idx="0"/>
          </p:cNvCxnSpPr>
          <p:nvPr/>
        </p:nvCxnSpPr>
        <p:spPr>
          <a:xfrm>
            <a:off x="2065644" y="885002"/>
            <a:ext cx="0" cy="443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Elbow Connector 6">
            <a:extLst>
              <a:ext uri="{FF2B5EF4-FFF2-40B4-BE49-F238E27FC236}">
                <a16:creationId xmlns:a16="http://schemas.microsoft.com/office/drawing/2014/main" id="{C5934E3E-526A-A14C-B72F-4C4BD672AFCA}"/>
              </a:ext>
            </a:extLst>
          </p:cNvPr>
          <p:cNvCxnSpPr>
            <a:cxnSpLocks/>
          </p:cNvCxnSpPr>
          <p:nvPr/>
        </p:nvCxnSpPr>
        <p:spPr>
          <a:xfrm flipV="1">
            <a:off x="2076610" y="569953"/>
            <a:ext cx="2840361" cy="423413"/>
          </a:xfrm>
          <a:prstGeom prst="bentConnector3">
            <a:avLst>
              <a:gd name="adj1" fmla="val 80793"/>
            </a:avLst>
          </a:prstGeom>
          <a:ln>
            <a:tailEnd type="triangle"/>
          </a:ln>
        </p:spPr>
        <p:style>
          <a:lnRef idx="1">
            <a:schemeClr val="dk1"/>
          </a:lnRef>
          <a:fillRef idx="0">
            <a:schemeClr val="dk1"/>
          </a:fillRef>
          <a:effectRef idx="0">
            <a:schemeClr val="dk1"/>
          </a:effectRef>
          <a:fontRef idx="minor">
            <a:schemeClr val="tx1"/>
          </a:fontRef>
        </p:style>
      </p:cxnSp>
      <p:cxnSp>
        <p:nvCxnSpPr>
          <p:cNvPr id="8" name="Elbow Connector 7">
            <a:extLst>
              <a:ext uri="{FF2B5EF4-FFF2-40B4-BE49-F238E27FC236}">
                <a16:creationId xmlns:a16="http://schemas.microsoft.com/office/drawing/2014/main" id="{EC7F292E-99F5-5110-39C2-4E5385CB2B73}"/>
              </a:ext>
            </a:extLst>
          </p:cNvPr>
          <p:cNvCxnSpPr>
            <a:cxnSpLocks/>
          </p:cNvCxnSpPr>
          <p:nvPr/>
        </p:nvCxnSpPr>
        <p:spPr>
          <a:xfrm rot="10800000" flipV="1">
            <a:off x="2054677" y="569210"/>
            <a:ext cx="2840361" cy="550159"/>
          </a:xfrm>
          <a:prstGeom prst="bentConnector3">
            <a:avLst>
              <a:gd name="adj1" fmla="val -5055"/>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40D63DC6-0E3E-705A-2663-B9424051F137}"/>
              </a:ext>
            </a:extLst>
          </p:cNvPr>
          <p:cNvSpPr/>
          <p:nvPr/>
        </p:nvSpPr>
        <p:spPr>
          <a:xfrm>
            <a:off x="4937788" y="148651"/>
            <a:ext cx="2997277" cy="15347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lumMod val="75000"/>
                    <a:lumOff val="25000"/>
                  </a:schemeClr>
                </a:solidFill>
              </a:rPr>
              <a:t>Exclusion of</a:t>
            </a:r>
          </a:p>
          <a:p>
            <a:pPr marL="285750" indent="-285750" algn="ctr">
              <a:buFontTx/>
              <a:buChar char="-"/>
            </a:pPr>
            <a:r>
              <a:rPr lang="en-IT" dirty="0">
                <a:solidFill>
                  <a:schemeClr val="tx1">
                    <a:lumMod val="75000"/>
                    <a:lumOff val="25000"/>
                  </a:schemeClr>
                </a:solidFill>
              </a:rPr>
              <a:t>PDX cell lines</a:t>
            </a:r>
          </a:p>
          <a:p>
            <a:pPr marL="285750" indent="-285750" algn="ctr">
              <a:buFontTx/>
              <a:buChar char="-"/>
            </a:pPr>
            <a:r>
              <a:rPr lang="en-IT" dirty="0">
                <a:solidFill>
                  <a:schemeClr val="tx1">
                    <a:lumMod val="75000"/>
                    <a:lumOff val="25000"/>
                  </a:schemeClr>
                </a:solidFill>
              </a:rPr>
              <a:t>Samples with low purity</a:t>
            </a:r>
          </a:p>
          <a:p>
            <a:pPr marL="285750" indent="-285750" algn="ctr">
              <a:buFontTx/>
              <a:buChar char="-"/>
            </a:pPr>
            <a:r>
              <a:rPr lang="en-IT" dirty="0">
                <a:solidFill>
                  <a:schemeClr val="tx1">
                    <a:lumMod val="75000"/>
                    <a:lumOff val="25000"/>
                  </a:schemeClr>
                </a:solidFill>
              </a:rPr>
              <a:t>Samples with no SJ.out.tab</a:t>
            </a:r>
          </a:p>
        </p:txBody>
      </p:sp>
      <p:sp>
        <p:nvSpPr>
          <p:cNvPr id="10" name="Rectangle 9">
            <a:extLst>
              <a:ext uri="{FF2B5EF4-FFF2-40B4-BE49-F238E27FC236}">
                <a16:creationId xmlns:a16="http://schemas.microsoft.com/office/drawing/2014/main" id="{AD749BC5-B810-B371-4BD8-A1B8C0BCB1E2}"/>
              </a:ext>
            </a:extLst>
          </p:cNvPr>
          <p:cNvSpPr/>
          <p:nvPr/>
        </p:nvSpPr>
        <p:spPr>
          <a:xfrm>
            <a:off x="110948" y="2503740"/>
            <a:ext cx="3909392" cy="7516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Aggregation of all splice junctions for all samples</a:t>
            </a:r>
          </a:p>
        </p:txBody>
      </p:sp>
      <p:sp>
        <p:nvSpPr>
          <p:cNvPr id="11" name="Rectangle 10">
            <a:extLst>
              <a:ext uri="{FF2B5EF4-FFF2-40B4-BE49-F238E27FC236}">
                <a16:creationId xmlns:a16="http://schemas.microsoft.com/office/drawing/2014/main" id="{2D6F8F04-2B64-8634-9939-4914A207D285}"/>
              </a:ext>
            </a:extLst>
          </p:cNvPr>
          <p:cNvSpPr/>
          <p:nvPr/>
        </p:nvSpPr>
        <p:spPr>
          <a:xfrm>
            <a:off x="107899" y="4806900"/>
            <a:ext cx="3909392" cy="94512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For each splice junction, retrieval of number of uniquely mapped reads for each sample</a:t>
            </a:r>
          </a:p>
        </p:txBody>
      </p:sp>
      <p:cxnSp>
        <p:nvCxnSpPr>
          <p:cNvPr id="12" name="Straight Arrow Connector 11">
            <a:extLst>
              <a:ext uri="{FF2B5EF4-FFF2-40B4-BE49-F238E27FC236}">
                <a16:creationId xmlns:a16="http://schemas.microsoft.com/office/drawing/2014/main" id="{7E979931-C00B-1962-1846-B9B721559C02}"/>
              </a:ext>
            </a:extLst>
          </p:cNvPr>
          <p:cNvCxnSpPr>
            <a:cxnSpLocks/>
            <a:stCxn id="4" idx="2"/>
            <a:endCxn id="10" idx="0"/>
          </p:cNvCxnSpPr>
          <p:nvPr/>
        </p:nvCxnSpPr>
        <p:spPr>
          <a:xfrm>
            <a:off x="2065644" y="2080230"/>
            <a:ext cx="0" cy="423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43EAAD4-102D-7A66-123A-3E5C88603ACC}"/>
              </a:ext>
            </a:extLst>
          </p:cNvPr>
          <p:cNvCxnSpPr>
            <a:cxnSpLocks/>
            <a:stCxn id="18" idx="2"/>
            <a:endCxn id="11" idx="0"/>
          </p:cNvCxnSpPr>
          <p:nvPr/>
        </p:nvCxnSpPr>
        <p:spPr>
          <a:xfrm>
            <a:off x="2062595" y="4413982"/>
            <a:ext cx="0" cy="392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1A88FF93-9806-466F-2C44-8971CA438F75}"/>
              </a:ext>
            </a:extLst>
          </p:cNvPr>
          <p:cNvCxnSpPr>
            <a:cxnSpLocks/>
            <a:stCxn id="11" idx="3"/>
            <a:endCxn id="16" idx="1"/>
          </p:cNvCxnSpPr>
          <p:nvPr/>
        </p:nvCxnSpPr>
        <p:spPr>
          <a:xfrm flipV="1">
            <a:off x="4017291" y="3901041"/>
            <a:ext cx="1304062" cy="13784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AB2AF4D5-E566-3F61-C9CF-1022429F2963}"/>
              </a:ext>
            </a:extLst>
          </p:cNvPr>
          <p:cNvCxnSpPr>
            <a:cxnSpLocks/>
            <a:stCxn id="11" idx="3"/>
            <a:endCxn id="17" idx="1"/>
          </p:cNvCxnSpPr>
          <p:nvPr/>
        </p:nvCxnSpPr>
        <p:spPr>
          <a:xfrm>
            <a:off x="4017291" y="5279464"/>
            <a:ext cx="1307110" cy="39427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145C226D-B59F-96AC-1A1F-2B95D546BF12}"/>
              </a:ext>
            </a:extLst>
          </p:cNvPr>
          <p:cNvSpPr/>
          <p:nvPr/>
        </p:nvSpPr>
        <p:spPr>
          <a:xfrm>
            <a:off x="5321353" y="3436283"/>
            <a:ext cx="3713691" cy="92951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a:t>
            </a:r>
            <a:r>
              <a:rPr lang="en-IT" dirty="0"/>
              <a:t>tp algorithm used to predict CRIS class and integrate annotations</a:t>
            </a:r>
          </a:p>
        </p:txBody>
      </p:sp>
      <p:sp>
        <p:nvSpPr>
          <p:cNvPr id="17" name="Rectangle 16">
            <a:extLst>
              <a:ext uri="{FF2B5EF4-FFF2-40B4-BE49-F238E27FC236}">
                <a16:creationId xmlns:a16="http://schemas.microsoft.com/office/drawing/2014/main" id="{E60449C6-17D2-3559-DB68-1FC371C0FDBD}"/>
              </a:ext>
            </a:extLst>
          </p:cNvPr>
          <p:cNvSpPr/>
          <p:nvPr/>
        </p:nvSpPr>
        <p:spPr>
          <a:xfrm>
            <a:off x="5324401" y="4585129"/>
            <a:ext cx="3713692" cy="2177227"/>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Annotation of each junction based on</a:t>
            </a:r>
          </a:p>
          <a:p>
            <a:pPr marL="285750" indent="-285750" algn="just">
              <a:buFont typeface="Arial" panose="020B0604020202020204" pitchFamily="34" charset="0"/>
              <a:buChar char="•"/>
            </a:pPr>
            <a:r>
              <a:rPr lang="en-GB" dirty="0"/>
              <a:t>T</a:t>
            </a:r>
            <a:r>
              <a:rPr lang="en-IT" dirty="0"/>
              <a:t>ranscript alignment</a:t>
            </a:r>
          </a:p>
          <a:p>
            <a:pPr marL="285750" indent="-285750" algn="just">
              <a:buFont typeface="Arial" panose="020B0604020202020204" pitchFamily="34" charset="0"/>
              <a:buChar char="•"/>
            </a:pPr>
            <a:r>
              <a:rPr lang="en-IT" dirty="0"/>
              <a:t>Transcript biotype</a:t>
            </a:r>
          </a:p>
          <a:p>
            <a:pPr marL="285750" indent="-285750" algn="just">
              <a:buFont typeface="Arial" panose="020B0604020202020204" pitchFamily="34" charset="0"/>
              <a:buChar char="•"/>
            </a:pPr>
            <a:r>
              <a:rPr lang="en-GB" dirty="0"/>
              <a:t>G</a:t>
            </a:r>
            <a:r>
              <a:rPr lang="en-IT" dirty="0"/>
              <a:t>ene annotation</a:t>
            </a:r>
          </a:p>
          <a:p>
            <a:pPr marL="285750" indent="-285750" algn="just">
              <a:buFont typeface="Arial" panose="020B0604020202020204" pitchFamily="34" charset="0"/>
              <a:buChar char="•"/>
            </a:pPr>
            <a:r>
              <a:rPr lang="en-GB" dirty="0"/>
              <a:t>L</a:t>
            </a:r>
            <a:r>
              <a:rPr lang="en-IT" dirty="0"/>
              <a:t>ength </a:t>
            </a:r>
          </a:p>
          <a:p>
            <a:pPr marL="285750" indent="-285750" algn="just">
              <a:buFont typeface="Arial" panose="020B0604020202020204" pitchFamily="34" charset="0"/>
              <a:buChar char="•"/>
            </a:pPr>
            <a:r>
              <a:rPr lang="en-GB" dirty="0"/>
              <a:t>S</a:t>
            </a:r>
            <a:r>
              <a:rPr lang="en-IT" dirty="0"/>
              <a:t>plicing motif</a:t>
            </a:r>
          </a:p>
          <a:p>
            <a:pPr marL="285750" indent="-285750" algn="just">
              <a:buFont typeface="Arial" panose="020B0604020202020204" pitchFamily="34" charset="0"/>
              <a:buChar char="•"/>
            </a:pPr>
            <a:r>
              <a:rPr lang="en-IT" dirty="0"/>
              <a:t>Previous annotation</a:t>
            </a:r>
          </a:p>
        </p:txBody>
      </p:sp>
      <p:sp>
        <p:nvSpPr>
          <p:cNvPr id="18" name="Rectangle 17">
            <a:extLst>
              <a:ext uri="{FF2B5EF4-FFF2-40B4-BE49-F238E27FC236}">
                <a16:creationId xmlns:a16="http://schemas.microsoft.com/office/drawing/2014/main" id="{214822AA-4A21-37B8-FCBF-1C5126A311CD}"/>
              </a:ext>
            </a:extLst>
          </p:cNvPr>
          <p:cNvSpPr/>
          <p:nvPr/>
        </p:nvSpPr>
        <p:spPr>
          <a:xfrm>
            <a:off x="107899" y="3662375"/>
            <a:ext cx="3909392" cy="751607"/>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t>Normalization on the number of assigned usable reads • 10</a:t>
            </a:r>
            <a:r>
              <a:rPr lang="en-IT" baseline="30000" dirty="0"/>
              <a:t>6</a:t>
            </a:r>
            <a:endParaRPr lang="en-IT" dirty="0"/>
          </a:p>
        </p:txBody>
      </p:sp>
      <p:cxnSp>
        <p:nvCxnSpPr>
          <p:cNvPr id="19" name="Straight Arrow Connector 18">
            <a:extLst>
              <a:ext uri="{FF2B5EF4-FFF2-40B4-BE49-F238E27FC236}">
                <a16:creationId xmlns:a16="http://schemas.microsoft.com/office/drawing/2014/main" id="{5D02E6C0-35D2-5D5B-C35E-BB64DB10D455}"/>
              </a:ext>
            </a:extLst>
          </p:cNvPr>
          <p:cNvCxnSpPr>
            <a:cxnSpLocks/>
            <a:stCxn id="10" idx="2"/>
            <a:endCxn id="18" idx="0"/>
          </p:cNvCxnSpPr>
          <p:nvPr/>
        </p:nvCxnSpPr>
        <p:spPr>
          <a:xfrm flipH="1">
            <a:off x="2062595" y="3255349"/>
            <a:ext cx="3049" cy="407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C817B32D-34EA-D393-D598-14C34FCE7F52}"/>
              </a:ext>
            </a:extLst>
          </p:cNvPr>
          <p:cNvCxnSpPr>
            <a:stCxn id="16" idx="3"/>
            <a:endCxn id="17" idx="3"/>
          </p:cNvCxnSpPr>
          <p:nvPr/>
        </p:nvCxnSpPr>
        <p:spPr>
          <a:xfrm>
            <a:off x="9035044" y="3901041"/>
            <a:ext cx="3049" cy="1772702"/>
          </a:xfrm>
          <a:prstGeom prst="bentConnector3">
            <a:avLst>
              <a:gd name="adj1" fmla="val 7597540"/>
            </a:avLst>
          </a:prstGeom>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1511EA6-7379-AEF1-6FA4-370A0A929CF5}"/>
              </a:ext>
            </a:extLst>
          </p:cNvPr>
          <p:cNvCxnSpPr/>
          <p:nvPr/>
        </p:nvCxnSpPr>
        <p:spPr>
          <a:xfrm>
            <a:off x="9294711" y="4806900"/>
            <a:ext cx="2642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C0B2E81-76C9-6677-C33E-84742CC38447}"/>
              </a:ext>
            </a:extLst>
          </p:cNvPr>
          <p:cNvSpPr/>
          <p:nvPr/>
        </p:nvSpPr>
        <p:spPr>
          <a:xfrm>
            <a:off x="9558952" y="4068417"/>
            <a:ext cx="2434265" cy="1444487"/>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lumMod val="75000"/>
                    <a:lumOff val="25000"/>
                  </a:schemeClr>
                </a:solidFill>
              </a:rPr>
              <a:t>Assesment of relationship for each annotation and CRISD status</a:t>
            </a:r>
          </a:p>
        </p:txBody>
      </p:sp>
      <p:sp>
        <p:nvSpPr>
          <p:cNvPr id="23" name="TextBox 22">
            <a:extLst>
              <a:ext uri="{FF2B5EF4-FFF2-40B4-BE49-F238E27FC236}">
                <a16:creationId xmlns:a16="http://schemas.microsoft.com/office/drawing/2014/main" id="{ADDF6179-F1B2-5A37-122A-73FB2B00A2D6}"/>
              </a:ext>
            </a:extLst>
          </p:cNvPr>
          <p:cNvSpPr txBox="1"/>
          <p:nvPr/>
        </p:nvSpPr>
        <p:spPr>
          <a:xfrm>
            <a:off x="8361289" y="1912880"/>
            <a:ext cx="3530134" cy="769441"/>
          </a:xfrm>
          <a:prstGeom prst="rect">
            <a:avLst/>
          </a:prstGeom>
          <a:noFill/>
        </p:spPr>
        <p:txBody>
          <a:bodyPr wrap="none" rtlCol="0">
            <a:spAutoFit/>
          </a:bodyPr>
          <a:lstStyle/>
          <a:p>
            <a:r>
              <a:rPr lang="en-IT" sz="4400" dirty="0">
                <a:latin typeface="+mj-lt"/>
              </a:rPr>
              <a:t>Study design</a:t>
            </a:r>
          </a:p>
        </p:txBody>
      </p:sp>
    </p:spTree>
    <p:extLst>
      <p:ext uri="{BB962C8B-B14F-4D97-AF65-F5344CB8AC3E}">
        <p14:creationId xmlns:p14="http://schemas.microsoft.com/office/powerpoint/2010/main" val="2055693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BDB1-4EF7-2A93-8782-4B0761C48E9E}"/>
              </a:ext>
            </a:extLst>
          </p:cNvPr>
          <p:cNvSpPr>
            <a:spLocks noGrp="1"/>
          </p:cNvSpPr>
          <p:nvPr>
            <p:ph type="title"/>
          </p:nvPr>
        </p:nvSpPr>
        <p:spPr>
          <a:xfrm>
            <a:off x="7285588" y="957722"/>
            <a:ext cx="4181884" cy="1451174"/>
          </a:xfrm>
        </p:spPr>
        <p:txBody>
          <a:bodyPr vert="horz" lIns="91440" tIns="45720" rIns="91440" bIns="45720" rtlCol="0" anchor="ctr">
            <a:normAutofit fontScale="90000"/>
          </a:bodyPr>
          <a:lstStyle/>
          <a:p>
            <a:pPr>
              <a:lnSpc>
                <a:spcPct val="90000"/>
              </a:lnSpc>
            </a:pPr>
            <a:r>
              <a:rPr lang="en-US" sz="3000" dirty="0"/>
              <a:t>If instead of read count we consider only the different SJ with more reads than the threshold…</a:t>
            </a:r>
          </a:p>
        </p:txBody>
      </p:sp>
      <p:pic>
        <p:nvPicPr>
          <p:cNvPr id="6" name="Picture 5" descr="A comparison of a graph&#10;&#10;Description automatically generated with medium confidence">
            <a:extLst>
              <a:ext uri="{FF2B5EF4-FFF2-40B4-BE49-F238E27FC236}">
                <a16:creationId xmlns:a16="http://schemas.microsoft.com/office/drawing/2014/main" id="{C8A6A1F2-7D20-C63C-A9F3-6EBC19B42D6E}"/>
              </a:ext>
            </a:extLst>
          </p:cNvPr>
          <p:cNvPicPr>
            <a:picLocks noChangeAspect="1"/>
          </p:cNvPicPr>
          <p:nvPr/>
        </p:nvPicPr>
        <p:blipFill>
          <a:blip r:embed="rId2"/>
          <a:stretch>
            <a:fillRect/>
          </a:stretch>
        </p:blipFill>
        <p:spPr>
          <a:xfrm>
            <a:off x="3363725" y="3692810"/>
            <a:ext cx="2756509" cy="2971978"/>
          </a:xfrm>
          <a:prstGeom prst="rect">
            <a:avLst/>
          </a:prstGeom>
        </p:spPr>
      </p:pic>
      <p:pic>
        <p:nvPicPr>
          <p:cNvPr id="9" name="Picture 8" descr="A comparison of a number of information&#10;&#10;Description automatically generated with medium confidence">
            <a:extLst>
              <a:ext uri="{FF2B5EF4-FFF2-40B4-BE49-F238E27FC236}">
                <a16:creationId xmlns:a16="http://schemas.microsoft.com/office/drawing/2014/main" id="{940C0F10-CF3B-F077-5667-AB970EB751B2}"/>
              </a:ext>
            </a:extLst>
          </p:cNvPr>
          <p:cNvPicPr>
            <a:picLocks noChangeAspect="1"/>
          </p:cNvPicPr>
          <p:nvPr/>
        </p:nvPicPr>
        <p:blipFill>
          <a:blip r:embed="rId3"/>
          <a:stretch>
            <a:fillRect/>
          </a:stretch>
        </p:blipFill>
        <p:spPr>
          <a:xfrm>
            <a:off x="6276300" y="3699672"/>
            <a:ext cx="2793659" cy="2971978"/>
          </a:xfrm>
          <a:prstGeom prst="rect">
            <a:avLst/>
          </a:prstGeom>
        </p:spPr>
      </p:pic>
      <p:pic>
        <p:nvPicPr>
          <p:cNvPr id="4" name="Picture 3" descr="A comparison of a graph&#10;&#10;Description automatically generated with medium confidence">
            <a:extLst>
              <a:ext uri="{FF2B5EF4-FFF2-40B4-BE49-F238E27FC236}">
                <a16:creationId xmlns:a16="http://schemas.microsoft.com/office/drawing/2014/main" id="{145A94BA-8A7D-1BA3-E2F2-D3A3E1084C80}"/>
              </a:ext>
            </a:extLst>
          </p:cNvPr>
          <p:cNvPicPr>
            <a:picLocks noChangeAspect="1"/>
          </p:cNvPicPr>
          <p:nvPr/>
        </p:nvPicPr>
        <p:blipFill>
          <a:blip r:embed="rId4"/>
          <a:stretch>
            <a:fillRect/>
          </a:stretch>
        </p:blipFill>
        <p:spPr>
          <a:xfrm>
            <a:off x="9240883" y="3645172"/>
            <a:ext cx="2808516" cy="2979860"/>
          </a:xfrm>
          <a:prstGeom prst="rect">
            <a:avLst/>
          </a:prstGeom>
        </p:spPr>
      </p:pic>
      <p:pic>
        <p:nvPicPr>
          <p:cNvPr id="13" name="Picture 12" descr="A graph of a number of information&#10;&#10;Description automatically generated with medium confidence">
            <a:extLst>
              <a:ext uri="{FF2B5EF4-FFF2-40B4-BE49-F238E27FC236}">
                <a16:creationId xmlns:a16="http://schemas.microsoft.com/office/drawing/2014/main" id="{F1F293BD-9CC7-DC1D-BCE5-275D608DE8C1}"/>
              </a:ext>
            </a:extLst>
          </p:cNvPr>
          <p:cNvPicPr>
            <a:picLocks noChangeAspect="1"/>
          </p:cNvPicPr>
          <p:nvPr/>
        </p:nvPicPr>
        <p:blipFill>
          <a:blip r:embed="rId5"/>
          <a:stretch>
            <a:fillRect/>
          </a:stretch>
        </p:blipFill>
        <p:spPr>
          <a:xfrm>
            <a:off x="277604" y="3679558"/>
            <a:ext cx="2808517" cy="2971978"/>
          </a:xfrm>
          <a:prstGeom prst="rect">
            <a:avLst/>
          </a:prstGeom>
        </p:spPr>
      </p:pic>
    </p:spTree>
    <p:extLst>
      <p:ext uri="{BB962C8B-B14F-4D97-AF65-F5344CB8AC3E}">
        <p14:creationId xmlns:p14="http://schemas.microsoft.com/office/powerpoint/2010/main" val="3804416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picture containing screenshot, text, diagram, line&#10;&#10;Description automatically generated">
            <a:extLst>
              <a:ext uri="{FF2B5EF4-FFF2-40B4-BE49-F238E27FC236}">
                <a16:creationId xmlns:a16="http://schemas.microsoft.com/office/drawing/2014/main" id="{1CB0A4F1-707A-3A77-DD2D-7D7E7F611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78" y="563633"/>
            <a:ext cx="3235799" cy="2732634"/>
          </a:xfrm>
          <a:prstGeom prst="rect">
            <a:avLst/>
          </a:prstGeom>
        </p:spPr>
      </p:pic>
      <p:pic>
        <p:nvPicPr>
          <p:cNvPr id="5" name="Picture 4" descr="A picture containing screenshot, text, diagram, line&#10;&#10;Description automatically generated">
            <a:extLst>
              <a:ext uri="{FF2B5EF4-FFF2-40B4-BE49-F238E27FC236}">
                <a16:creationId xmlns:a16="http://schemas.microsoft.com/office/drawing/2014/main" id="{4743D36C-BBAB-20CF-0427-85E6AE7A9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292" y="575141"/>
            <a:ext cx="3124510" cy="2732634"/>
          </a:xfrm>
          <a:prstGeom prst="rect">
            <a:avLst/>
          </a:prstGeom>
        </p:spPr>
      </p:pic>
      <p:pic>
        <p:nvPicPr>
          <p:cNvPr id="6" name="Picture 5" descr="A graph with blue dots&#10;&#10;Description automatically generated with low confidence">
            <a:extLst>
              <a:ext uri="{FF2B5EF4-FFF2-40B4-BE49-F238E27FC236}">
                <a16:creationId xmlns:a16="http://schemas.microsoft.com/office/drawing/2014/main" id="{985FF563-1DC4-D526-90B1-EEA1ED277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78" y="3549231"/>
            <a:ext cx="3251407" cy="2937707"/>
          </a:xfrm>
          <a:prstGeom prst="rect">
            <a:avLst/>
          </a:prstGeom>
        </p:spPr>
      </p:pic>
      <p:pic>
        <p:nvPicPr>
          <p:cNvPr id="7" name="Picture 6">
            <a:extLst>
              <a:ext uri="{FF2B5EF4-FFF2-40B4-BE49-F238E27FC236}">
                <a16:creationId xmlns:a16="http://schemas.microsoft.com/office/drawing/2014/main" id="{0A7EB6A9-0E0A-8C8A-9574-70FF5E457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123" y="3549230"/>
            <a:ext cx="3245397" cy="2937707"/>
          </a:xfrm>
          <a:prstGeom prst="rect">
            <a:avLst/>
          </a:prstGeom>
        </p:spPr>
      </p:pic>
      <p:sp>
        <p:nvSpPr>
          <p:cNvPr id="9" name="TextBox 8">
            <a:extLst>
              <a:ext uri="{FF2B5EF4-FFF2-40B4-BE49-F238E27FC236}">
                <a16:creationId xmlns:a16="http://schemas.microsoft.com/office/drawing/2014/main" id="{B1FB4E46-C668-BE49-9D2D-8E2C2D551F13}"/>
              </a:ext>
            </a:extLst>
          </p:cNvPr>
          <p:cNvSpPr txBox="1"/>
          <p:nvPr/>
        </p:nvSpPr>
        <p:spPr>
          <a:xfrm>
            <a:off x="7858010" y="3307775"/>
            <a:ext cx="4305987" cy="523220"/>
          </a:xfrm>
          <a:prstGeom prst="rect">
            <a:avLst/>
          </a:prstGeom>
          <a:noFill/>
        </p:spPr>
        <p:txBody>
          <a:bodyPr wrap="none" rtlCol="0">
            <a:spAutoFit/>
          </a:bodyPr>
          <a:lstStyle/>
          <a:p>
            <a:r>
              <a:rPr lang="en-IT" sz="2800" dirty="0">
                <a:latin typeface="+mj-lt"/>
              </a:rPr>
              <a:t>Our results in Xeno Cells</a:t>
            </a:r>
          </a:p>
        </p:txBody>
      </p:sp>
    </p:spTree>
    <p:extLst>
      <p:ext uri="{BB962C8B-B14F-4D97-AF65-F5344CB8AC3E}">
        <p14:creationId xmlns:p14="http://schemas.microsoft.com/office/powerpoint/2010/main" val="14183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7809-76DC-E695-ECDC-D2264F5E5E39}"/>
              </a:ext>
            </a:extLst>
          </p:cNvPr>
          <p:cNvSpPr>
            <a:spLocks noGrp="1"/>
          </p:cNvSpPr>
          <p:nvPr>
            <p:ph type="title"/>
          </p:nvPr>
        </p:nvSpPr>
        <p:spPr>
          <a:xfrm>
            <a:off x="304800" y="29718"/>
            <a:ext cx="11579352" cy="3414141"/>
          </a:xfrm>
        </p:spPr>
        <p:txBody>
          <a:bodyPr anchor="t">
            <a:normAutofit/>
          </a:bodyPr>
          <a:lstStyle/>
          <a:p>
            <a:r>
              <a:rPr lang="en-IT" dirty="0"/>
              <a:t>Using higher trasholds, the difference is lost</a:t>
            </a:r>
          </a:p>
        </p:txBody>
      </p:sp>
      <p:sp>
        <p:nvSpPr>
          <p:cNvPr id="3" name="Content Placeholder 2">
            <a:extLst>
              <a:ext uri="{FF2B5EF4-FFF2-40B4-BE49-F238E27FC236}">
                <a16:creationId xmlns:a16="http://schemas.microsoft.com/office/drawing/2014/main" id="{9CB0A73F-02D0-8ACA-BF2A-EB29B20AD1F4}"/>
              </a:ext>
            </a:extLst>
          </p:cNvPr>
          <p:cNvSpPr>
            <a:spLocks noGrp="1"/>
          </p:cNvSpPr>
          <p:nvPr>
            <p:ph idx="1"/>
          </p:nvPr>
        </p:nvSpPr>
        <p:spPr>
          <a:xfrm>
            <a:off x="447525" y="5937865"/>
            <a:ext cx="11585449" cy="3414141"/>
          </a:xfrm>
        </p:spPr>
        <p:txBody>
          <a:bodyPr anchor="t">
            <a:normAutofit/>
          </a:bodyPr>
          <a:lstStyle/>
          <a:p>
            <a:r>
              <a:rPr lang="en-IT" dirty="0"/>
              <a:t>This is compatible with the fact that a high number of reads could imply that reads accumulate in a lower number of splicing junctions, which is representative of a landscape of canonical splicing</a:t>
            </a:r>
          </a:p>
        </p:txBody>
      </p:sp>
      <p:pic>
        <p:nvPicPr>
          <p:cNvPr id="5" name="Picture 4" descr="A comparison of a graph&#10;&#10;Description automatically generated with medium confidence">
            <a:extLst>
              <a:ext uri="{FF2B5EF4-FFF2-40B4-BE49-F238E27FC236}">
                <a16:creationId xmlns:a16="http://schemas.microsoft.com/office/drawing/2014/main" id="{E7105B82-B667-6DC8-CCC5-1379AD4FD578}"/>
              </a:ext>
            </a:extLst>
          </p:cNvPr>
          <p:cNvPicPr>
            <a:picLocks noChangeAspect="1"/>
          </p:cNvPicPr>
          <p:nvPr/>
        </p:nvPicPr>
        <p:blipFill>
          <a:blip r:embed="rId2"/>
          <a:stretch>
            <a:fillRect/>
          </a:stretch>
        </p:blipFill>
        <p:spPr>
          <a:xfrm>
            <a:off x="151296" y="1101438"/>
            <a:ext cx="2735085" cy="2953892"/>
          </a:xfrm>
          <a:prstGeom prst="rect">
            <a:avLst/>
          </a:prstGeom>
        </p:spPr>
      </p:pic>
      <p:pic>
        <p:nvPicPr>
          <p:cNvPr id="7" name="Picture 6" descr="A comparison of a graph&#10;&#10;Description automatically generated with medium confidence">
            <a:extLst>
              <a:ext uri="{FF2B5EF4-FFF2-40B4-BE49-F238E27FC236}">
                <a16:creationId xmlns:a16="http://schemas.microsoft.com/office/drawing/2014/main" id="{1318D17F-94CD-D538-C19F-48056F464E24}"/>
              </a:ext>
            </a:extLst>
          </p:cNvPr>
          <p:cNvPicPr>
            <a:picLocks noChangeAspect="1"/>
          </p:cNvPicPr>
          <p:nvPr/>
        </p:nvPicPr>
        <p:blipFill>
          <a:blip r:embed="rId3"/>
          <a:stretch>
            <a:fillRect/>
          </a:stretch>
        </p:blipFill>
        <p:spPr>
          <a:xfrm>
            <a:off x="3144766" y="1101437"/>
            <a:ext cx="2735085" cy="2938521"/>
          </a:xfrm>
          <a:prstGeom prst="rect">
            <a:avLst/>
          </a:prstGeom>
        </p:spPr>
      </p:pic>
      <p:pic>
        <p:nvPicPr>
          <p:cNvPr id="11" name="Picture 10" descr="A comparison of a graph&#10;&#10;Description automatically generated with medium confidence">
            <a:extLst>
              <a:ext uri="{FF2B5EF4-FFF2-40B4-BE49-F238E27FC236}">
                <a16:creationId xmlns:a16="http://schemas.microsoft.com/office/drawing/2014/main" id="{2755D077-B58A-9212-4418-792C78B3C3B6}"/>
              </a:ext>
            </a:extLst>
          </p:cNvPr>
          <p:cNvPicPr>
            <a:picLocks noChangeAspect="1"/>
          </p:cNvPicPr>
          <p:nvPr/>
        </p:nvPicPr>
        <p:blipFill>
          <a:blip r:embed="rId4"/>
          <a:stretch>
            <a:fillRect/>
          </a:stretch>
        </p:blipFill>
        <p:spPr>
          <a:xfrm>
            <a:off x="6167886" y="1101438"/>
            <a:ext cx="2735085" cy="2913972"/>
          </a:xfrm>
          <a:prstGeom prst="rect">
            <a:avLst/>
          </a:prstGeom>
        </p:spPr>
      </p:pic>
      <p:pic>
        <p:nvPicPr>
          <p:cNvPr id="14" name="Picture 13" descr="A comparison of a graph&#10;&#10;Description automatically generated with medium confidence">
            <a:extLst>
              <a:ext uri="{FF2B5EF4-FFF2-40B4-BE49-F238E27FC236}">
                <a16:creationId xmlns:a16="http://schemas.microsoft.com/office/drawing/2014/main" id="{E771E783-0E96-7576-7053-F2598E424E87}"/>
              </a:ext>
            </a:extLst>
          </p:cNvPr>
          <p:cNvPicPr>
            <a:picLocks noChangeAspect="1"/>
          </p:cNvPicPr>
          <p:nvPr/>
        </p:nvPicPr>
        <p:blipFill>
          <a:blip r:embed="rId5"/>
          <a:stretch>
            <a:fillRect/>
          </a:stretch>
        </p:blipFill>
        <p:spPr>
          <a:xfrm>
            <a:off x="9221384" y="1101438"/>
            <a:ext cx="2735085" cy="2994654"/>
          </a:xfrm>
          <a:prstGeom prst="rect">
            <a:avLst/>
          </a:prstGeom>
        </p:spPr>
      </p:pic>
    </p:spTree>
    <p:extLst>
      <p:ext uri="{BB962C8B-B14F-4D97-AF65-F5344CB8AC3E}">
        <p14:creationId xmlns:p14="http://schemas.microsoft.com/office/powerpoint/2010/main" val="1112996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D42EDE6-5012-BCAE-2EE5-BBAD8AF0E32B}"/>
              </a:ext>
            </a:extLst>
          </p:cNvPr>
          <p:cNvSpPr txBox="1">
            <a:spLocks/>
          </p:cNvSpPr>
          <p:nvPr/>
        </p:nvSpPr>
        <p:spPr>
          <a:xfrm>
            <a:off x="8433992" y="1330037"/>
            <a:ext cx="3594265" cy="468708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dirty="0"/>
              <a:t>The biggest difference among the two groups is in the number of classical </a:t>
            </a:r>
            <a:r>
              <a:rPr lang="en-GB" dirty="0">
                <a:latin typeface="CMR12"/>
              </a:rPr>
              <a:t>GT/AG and CT/AC motifs </a:t>
            </a:r>
          </a:p>
          <a:p>
            <a:endParaRPr lang="en-GB" dirty="0">
              <a:latin typeface="CMR12"/>
            </a:endParaRPr>
          </a:p>
          <a:p>
            <a:endParaRPr lang="en-GB" dirty="0">
              <a:latin typeface="CMR12"/>
            </a:endParaRPr>
          </a:p>
          <a:p>
            <a:r>
              <a:rPr lang="en-GB" dirty="0">
                <a:latin typeface="CMR12"/>
              </a:rPr>
              <a:t>Some difference can also be seen for groups 4, 5 and 6</a:t>
            </a:r>
          </a:p>
          <a:p>
            <a:endParaRPr lang="en-GB" dirty="0">
              <a:latin typeface="CMR12"/>
            </a:endParaRPr>
          </a:p>
          <a:p>
            <a:endParaRPr lang="en-GB" dirty="0">
              <a:latin typeface="CMR12"/>
            </a:endParaRPr>
          </a:p>
          <a:p>
            <a:endParaRPr lang="en-GB" dirty="0">
              <a:latin typeface="CMR12"/>
            </a:endParaRPr>
          </a:p>
          <a:p>
            <a:r>
              <a:rPr lang="en-GB" dirty="0">
                <a:latin typeface="CMR12"/>
              </a:rPr>
              <a:t>However, the most abundant sites remain classical ones</a:t>
            </a:r>
          </a:p>
          <a:p>
            <a:endParaRPr lang="en-IT" dirty="0"/>
          </a:p>
        </p:txBody>
      </p:sp>
      <p:pic>
        <p:nvPicPr>
          <p:cNvPr id="9" name="Content Placeholder 8" descr="A collage of graphs&#10;&#10;Description automatically generated">
            <a:extLst>
              <a:ext uri="{FF2B5EF4-FFF2-40B4-BE49-F238E27FC236}">
                <a16:creationId xmlns:a16="http://schemas.microsoft.com/office/drawing/2014/main" id="{61F9F7F8-42ED-7575-96DB-21E005086DF4}"/>
              </a:ext>
            </a:extLst>
          </p:cNvPr>
          <p:cNvPicPr>
            <a:picLocks noGrp="1" noChangeAspect="1"/>
          </p:cNvPicPr>
          <p:nvPr>
            <p:ph idx="1"/>
          </p:nvPr>
        </p:nvPicPr>
        <p:blipFill>
          <a:blip r:embed="rId2"/>
          <a:stretch>
            <a:fillRect/>
          </a:stretch>
        </p:blipFill>
        <p:spPr>
          <a:xfrm>
            <a:off x="613317" y="348231"/>
            <a:ext cx="6094251" cy="6161538"/>
          </a:xfrm>
        </p:spPr>
      </p:pic>
    </p:spTree>
    <p:extLst>
      <p:ext uri="{BB962C8B-B14F-4D97-AF65-F5344CB8AC3E}">
        <p14:creationId xmlns:p14="http://schemas.microsoft.com/office/powerpoint/2010/main" val="224927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BFEC-F4D0-9FB8-7F50-2078573A59FB}"/>
              </a:ext>
            </a:extLst>
          </p:cNvPr>
          <p:cNvSpPr>
            <a:spLocks noGrp="1"/>
          </p:cNvSpPr>
          <p:nvPr>
            <p:ph type="title"/>
          </p:nvPr>
        </p:nvSpPr>
        <p:spPr>
          <a:xfrm>
            <a:off x="8548066" y="1008357"/>
            <a:ext cx="3776455" cy="1325563"/>
          </a:xfrm>
        </p:spPr>
        <p:txBody>
          <a:bodyPr>
            <a:normAutofit fontScale="90000"/>
          </a:bodyPr>
          <a:lstStyle/>
          <a:p>
            <a:r>
              <a:rPr lang="en-IT" dirty="0"/>
              <a:t>Annotational status</a:t>
            </a:r>
          </a:p>
        </p:txBody>
      </p:sp>
      <p:sp>
        <p:nvSpPr>
          <p:cNvPr id="3" name="Content Placeholder 2">
            <a:extLst>
              <a:ext uri="{FF2B5EF4-FFF2-40B4-BE49-F238E27FC236}">
                <a16:creationId xmlns:a16="http://schemas.microsoft.com/office/drawing/2014/main" id="{DB8F6A5C-71DE-5B57-88DD-7083210FB886}"/>
              </a:ext>
            </a:extLst>
          </p:cNvPr>
          <p:cNvSpPr>
            <a:spLocks noGrp="1"/>
          </p:cNvSpPr>
          <p:nvPr>
            <p:ph idx="1"/>
          </p:nvPr>
        </p:nvSpPr>
        <p:spPr>
          <a:xfrm>
            <a:off x="8548066" y="3232639"/>
            <a:ext cx="3140765" cy="4036534"/>
          </a:xfrm>
        </p:spPr>
        <p:txBody>
          <a:bodyPr>
            <a:normAutofit/>
          </a:bodyPr>
          <a:lstStyle/>
          <a:p>
            <a:r>
              <a:rPr lang="en-IT" dirty="0"/>
              <a:t>For annotated junctions there seems to be a consistent difference among groups, while considering unannotated ones, as the cutoff gets more stringent, the number is so low that this difference is lost</a:t>
            </a:r>
          </a:p>
        </p:txBody>
      </p:sp>
      <p:pic>
        <p:nvPicPr>
          <p:cNvPr id="6" name="Picture 5" descr="A comparison of a graph&#10;&#10;Description automatically generated">
            <a:extLst>
              <a:ext uri="{FF2B5EF4-FFF2-40B4-BE49-F238E27FC236}">
                <a16:creationId xmlns:a16="http://schemas.microsoft.com/office/drawing/2014/main" id="{FB12CB92-72FC-6460-0AE8-8A7648952CBA}"/>
              </a:ext>
            </a:extLst>
          </p:cNvPr>
          <p:cNvPicPr>
            <a:picLocks noChangeAspect="1"/>
          </p:cNvPicPr>
          <p:nvPr/>
        </p:nvPicPr>
        <p:blipFill>
          <a:blip r:embed="rId2"/>
          <a:stretch>
            <a:fillRect/>
          </a:stretch>
        </p:blipFill>
        <p:spPr>
          <a:xfrm>
            <a:off x="430517" y="159027"/>
            <a:ext cx="2942036" cy="3073612"/>
          </a:xfrm>
          <a:prstGeom prst="rect">
            <a:avLst/>
          </a:prstGeom>
        </p:spPr>
      </p:pic>
      <p:pic>
        <p:nvPicPr>
          <p:cNvPr id="9" name="Picture 8" descr="A comparison of a graph&#10;&#10;Description automatically generated with medium confidence">
            <a:extLst>
              <a:ext uri="{FF2B5EF4-FFF2-40B4-BE49-F238E27FC236}">
                <a16:creationId xmlns:a16="http://schemas.microsoft.com/office/drawing/2014/main" id="{B9B37743-029D-BA97-AED2-E9A1D0CE7808}"/>
              </a:ext>
            </a:extLst>
          </p:cNvPr>
          <p:cNvPicPr>
            <a:picLocks noChangeAspect="1"/>
          </p:cNvPicPr>
          <p:nvPr/>
        </p:nvPicPr>
        <p:blipFill>
          <a:blip r:embed="rId3"/>
          <a:stretch>
            <a:fillRect/>
          </a:stretch>
        </p:blipFill>
        <p:spPr>
          <a:xfrm>
            <a:off x="3643935" y="225335"/>
            <a:ext cx="2975759" cy="3007304"/>
          </a:xfrm>
          <a:prstGeom prst="rect">
            <a:avLst/>
          </a:prstGeom>
        </p:spPr>
      </p:pic>
      <p:pic>
        <p:nvPicPr>
          <p:cNvPr id="13" name="Picture 12" descr="A comparison of a graph&#10;&#10;Description automatically generated with medium confidence">
            <a:extLst>
              <a:ext uri="{FF2B5EF4-FFF2-40B4-BE49-F238E27FC236}">
                <a16:creationId xmlns:a16="http://schemas.microsoft.com/office/drawing/2014/main" id="{EB257BB5-739B-2E1F-003D-399B95E6B6EC}"/>
              </a:ext>
            </a:extLst>
          </p:cNvPr>
          <p:cNvPicPr>
            <a:picLocks noChangeAspect="1"/>
          </p:cNvPicPr>
          <p:nvPr/>
        </p:nvPicPr>
        <p:blipFill>
          <a:blip r:embed="rId4"/>
          <a:stretch>
            <a:fillRect/>
          </a:stretch>
        </p:blipFill>
        <p:spPr>
          <a:xfrm>
            <a:off x="430517" y="3365162"/>
            <a:ext cx="3111424" cy="3073612"/>
          </a:xfrm>
          <a:prstGeom prst="rect">
            <a:avLst/>
          </a:prstGeom>
        </p:spPr>
      </p:pic>
      <p:pic>
        <p:nvPicPr>
          <p:cNvPr id="16" name="Picture 15" descr="A comparison of a graph&#10;&#10;Description automatically generated with medium confidence">
            <a:extLst>
              <a:ext uri="{FF2B5EF4-FFF2-40B4-BE49-F238E27FC236}">
                <a16:creationId xmlns:a16="http://schemas.microsoft.com/office/drawing/2014/main" id="{E35207CC-6D74-D449-036B-5DC154D3175A}"/>
              </a:ext>
            </a:extLst>
          </p:cNvPr>
          <p:cNvPicPr>
            <a:picLocks noChangeAspect="1"/>
          </p:cNvPicPr>
          <p:nvPr/>
        </p:nvPicPr>
        <p:blipFill>
          <a:blip r:embed="rId5"/>
          <a:stretch>
            <a:fillRect/>
          </a:stretch>
        </p:blipFill>
        <p:spPr>
          <a:xfrm>
            <a:off x="3643936" y="3365163"/>
            <a:ext cx="3073612" cy="3073612"/>
          </a:xfrm>
          <a:prstGeom prst="rect">
            <a:avLst/>
          </a:prstGeom>
        </p:spPr>
      </p:pic>
      <p:sp>
        <p:nvSpPr>
          <p:cNvPr id="4" name="Rectangle 3">
            <a:extLst>
              <a:ext uri="{FF2B5EF4-FFF2-40B4-BE49-F238E27FC236}">
                <a16:creationId xmlns:a16="http://schemas.microsoft.com/office/drawing/2014/main" id="{8E9257A8-A89E-6C0C-C244-5244E1389AF4}"/>
              </a:ext>
            </a:extLst>
          </p:cNvPr>
          <p:cNvSpPr/>
          <p:nvPr/>
        </p:nvSpPr>
        <p:spPr>
          <a:xfrm>
            <a:off x="1446499" y="2758130"/>
            <a:ext cx="4598504" cy="1908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2800" dirty="0"/>
              <a:t>Pay attention to what STAR considers as “annotation”</a:t>
            </a:r>
          </a:p>
        </p:txBody>
      </p:sp>
    </p:spTree>
    <p:extLst>
      <p:ext uri="{BB962C8B-B14F-4D97-AF65-F5344CB8AC3E}">
        <p14:creationId xmlns:p14="http://schemas.microsoft.com/office/powerpoint/2010/main" val="346037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79144-B4EF-12D3-6221-CD3F7FAFD385}"/>
              </a:ext>
            </a:extLst>
          </p:cNvPr>
          <p:cNvSpPr>
            <a:spLocks noGrp="1"/>
          </p:cNvSpPr>
          <p:nvPr>
            <p:ph type="title"/>
          </p:nvPr>
        </p:nvSpPr>
        <p:spPr>
          <a:xfrm>
            <a:off x="6318422" y="1595752"/>
            <a:ext cx="5486400" cy="1325563"/>
          </a:xfrm>
        </p:spPr>
        <p:txBody>
          <a:bodyPr>
            <a:normAutofit fontScale="90000"/>
          </a:bodyPr>
          <a:lstStyle/>
          <a:p>
            <a:r>
              <a:rPr lang="en-IT" dirty="0"/>
              <a:t>These are ensembl ANNOTATED intron retentions</a:t>
            </a:r>
          </a:p>
        </p:txBody>
      </p:sp>
      <p:pic>
        <p:nvPicPr>
          <p:cNvPr id="5" name="Content Placeholder 4">
            <a:extLst>
              <a:ext uri="{FF2B5EF4-FFF2-40B4-BE49-F238E27FC236}">
                <a16:creationId xmlns:a16="http://schemas.microsoft.com/office/drawing/2014/main" id="{B0508168-064B-3074-1F53-5183E592126E}"/>
              </a:ext>
            </a:extLst>
          </p:cNvPr>
          <p:cNvPicPr>
            <a:picLocks noGrp="1" noChangeAspect="1"/>
          </p:cNvPicPr>
          <p:nvPr>
            <p:ph idx="1"/>
          </p:nvPr>
        </p:nvPicPr>
        <p:blipFill>
          <a:blip r:embed="rId2"/>
          <a:stretch>
            <a:fillRect/>
          </a:stretch>
        </p:blipFill>
        <p:spPr>
          <a:xfrm>
            <a:off x="609600" y="2790482"/>
            <a:ext cx="3009900" cy="1778000"/>
          </a:xfrm>
        </p:spPr>
      </p:pic>
      <p:pic>
        <p:nvPicPr>
          <p:cNvPr id="7" name="Picture 6" descr="A graph with a line and text&#10;&#10;Description automatically generated with medium confidence">
            <a:extLst>
              <a:ext uri="{FF2B5EF4-FFF2-40B4-BE49-F238E27FC236}">
                <a16:creationId xmlns:a16="http://schemas.microsoft.com/office/drawing/2014/main" id="{4267D130-B70D-475E-05D7-F0265ECE1E5C}"/>
              </a:ext>
            </a:extLst>
          </p:cNvPr>
          <p:cNvPicPr>
            <a:picLocks noChangeAspect="1"/>
          </p:cNvPicPr>
          <p:nvPr/>
        </p:nvPicPr>
        <p:blipFill>
          <a:blip r:embed="rId3"/>
          <a:stretch>
            <a:fillRect/>
          </a:stretch>
        </p:blipFill>
        <p:spPr>
          <a:xfrm>
            <a:off x="838200" y="4823542"/>
            <a:ext cx="2781300" cy="1638300"/>
          </a:xfrm>
          <a:prstGeom prst="rect">
            <a:avLst/>
          </a:prstGeom>
        </p:spPr>
      </p:pic>
    </p:spTree>
    <p:extLst>
      <p:ext uri="{BB962C8B-B14F-4D97-AF65-F5344CB8AC3E}">
        <p14:creationId xmlns:p14="http://schemas.microsoft.com/office/powerpoint/2010/main" val="339393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94AC8-77D0-E7AE-457D-4677F190F18E}"/>
              </a:ext>
            </a:extLst>
          </p:cNvPr>
          <p:cNvSpPr>
            <a:spLocks noGrp="1"/>
          </p:cNvSpPr>
          <p:nvPr>
            <p:ph type="title"/>
          </p:nvPr>
        </p:nvSpPr>
        <p:spPr>
          <a:xfrm>
            <a:off x="6330778" y="236508"/>
            <a:ext cx="3789405" cy="1325563"/>
          </a:xfrm>
        </p:spPr>
        <p:txBody>
          <a:bodyPr/>
          <a:lstStyle/>
          <a:p>
            <a:r>
              <a:rPr lang="en-IT" dirty="0"/>
              <a:t>DRAWBACKS</a:t>
            </a:r>
          </a:p>
        </p:txBody>
      </p:sp>
      <p:sp>
        <p:nvSpPr>
          <p:cNvPr id="3" name="Content Placeholder 2">
            <a:extLst>
              <a:ext uri="{FF2B5EF4-FFF2-40B4-BE49-F238E27FC236}">
                <a16:creationId xmlns:a16="http://schemas.microsoft.com/office/drawing/2014/main" id="{BDDF9A5D-FCF7-DE7A-131B-8B9EEE1CCA87}"/>
              </a:ext>
            </a:extLst>
          </p:cNvPr>
          <p:cNvSpPr>
            <a:spLocks noGrp="1"/>
          </p:cNvSpPr>
          <p:nvPr>
            <p:ph idx="1"/>
          </p:nvPr>
        </p:nvSpPr>
        <p:spPr>
          <a:xfrm>
            <a:off x="510746" y="3094745"/>
            <a:ext cx="5185719" cy="4036534"/>
          </a:xfrm>
        </p:spPr>
        <p:txBody>
          <a:bodyPr/>
          <a:lstStyle/>
          <a:p>
            <a:pPr marL="342900" indent="-342900">
              <a:buFontTx/>
              <a:buChar char="-"/>
            </a:pPr>
            <a:r>
              <a:rPr lang="en-GB" dirty="0"/>
              <a:t>E</a:t>
            </a:r>
            <a:r>
              <a:rPr lang="en-IT" dirty="0"/>
              <a:t>xperimental procedure, never tested before</a:t>
            </a:r>
          </a:p>
          <a:p>
            <a:pPr marL="342900" indent="-342900">
              <a:buFontTx/>
              <a:buChar char="-"/>
            </a:pPr>
            <a:r>
              <a:rPr lang="en-IT" dirty="0"/>
              <a:t>It </a:t>
            </a:r>
            <a:r>
              <a:rPr lang="en-IT" b="1" dirty="0"/>
              <a:t>does not allow to quantify </a:t>
            </a:r>
            <a:r>
              <a:rPr lang="en-IT" dirty="0"/>
              <a:t>and call intron retention</a:t>
            </a:r>
          </a:p>
          <a:p>
            <a:pPr marL="342900" indent="-342900">
              <a:buFontTx/>
              <a:buChar char="-"/>
            </a:pPr>
            <a:r>
              <a:rPr lang="en-GB" dirty="0"/>
              <a:t>U</a:t>
            </a:r>
            <a:r>
              <a:rPr lang="en-IT" dirty="0"/>
              <a:t>seful informations only for </a:t>
            </a:r>
            <a:r>
              <a:rPr lang="en-IT" b="1" dirty="0"/>
              <a:t>annotated transcripts</a:t>
            </a:r>
          </a:p>
        </p:txBody>
      </p:sp>
    </p:spTree>
    <p:extLst>
      <p:ext uri="{BB962C8B-B14F-4D97-AF65-F5344CB8AC3E}">
        <p14:creationId xmlns:p14="http://schemas.microsoft.com/office/powerpoint/2010/main" val="3228344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2FA5F574-8EBE-4614-88F3-5AB401CA1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C6EA09C8-54AB-43D7-817A-FF2957C23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26653" cy="6858000"/>
          </a:xfrm>
          <a:custGeom>
            <a:avLst/>
            <a:gdLst>
              <a:gd name="connsiteX0" fmla="*/ 4847302 w 5726653"/>
              <a:gd name="connsiteY0" fmla="*/ 0 h 6858000"/>
              <a:gd name="connsiteX1" fmla="*/ 5712110 w 5726653"/>
              <a:gd name="connsiteY1" fmla="*/ 0 h 6858000"/>
              <a:gd name="connsiteX2" fmla="*/ 5722419 w 5726653"/>
              <a:gd name="connsiteY2" fmla="*/ 42969 h 6858000"/>
              <a:gd name="connsiteX3" fmla="*/ 5711334 w 5726653"/>
              <a:gd name="connsiteY3" fmla="*/ 219852 h 6858000"/>
              <a:gd name="connsiteX4" fmla="*/ 5164713 w 5726653"/>
              <a:gd name="connsiteY4" fmla="*/ 535443 h 6858000"/>
              <a:gd name="connsiteX5" fmla="*/ 4834600 w 5726653"/>
              <a:gd name="connsiteY5" fmla="*/ 78052 h 6858000"/>
              <a:gd name="connsiteX6" fmla="*/ 0 w 5726653"/>
              <a:gd name="connsiteY6" fmla="*/ 0 h 6858000"/>
              <a:gd name="connsiteX7" fmla="*/ 561809 w 5726653"/>
              <a:gd name="connsiteY7" fmla="*/ 0 h 6858000"/>
              <a:gd name="connsiteX8" fmla="*/ 4228873 w 5726653"/>
              <a:gd name="connsiteY8" fmla="*/ 0 h 6858000"/>
              <a:gd name="connsiteX9" fmla="*/ 4220749 w 5726653"/>
              <a:gd name="connsiteY9" fmla="*/ 184996 h 6858000"/>
              <a:gd name="connsiteX10" fmla="*/ 4223776 w 5726653"/>
              <a:gd name="connsiteY10" fmla="*/ 419995 h 6858000"/>
              <a:gd name="connsiteX11" fmla="*/ 4671738 w 5726653"/>
              <a:gd name="connsiteY11" fmla="*/ 1068099 h 6858000"/>
              <a:gd name="connsiteX12" fmla="*/ 5119605 w 5726653"/>
              <a:gd name="connsiteY12" fmla="*/ 2589405 h 6858000"/>
              <a:gd name="connsiteX13" fmla="*/ 4673612 w 5726653"/>
              <a:gd name="connsiteY13" fmla="*/ 3164269 h 6858000"/>
              <a:gd name="connsiteX14" fmla="*/ 4515220 w 5726653"/>
              <a:gd name="connsiteY14" fmla="*/ 4641255 h 6858000"/>
              <a:gd name="connsiteX15" fmla="*/ 5126951 w 5726653"/>
              <a:gd name="connsiteY15" fmla="*/ 5670858 h 6858000"/>
              <a:gd name="connsiteX16" fmla="*/ 5412523 w 5726653"/>
              <a:gd name="connsiteY16" fmla="*/ 6707670 h 6858000"/>
              <a:gd name="connsiteX17" fmla="*/ 5414896 w 5726653"/>
              <a:gd name="connsiteY17" fmla="*/ 6858000 h 6858000"/>
              <a:gd name="connsiteX18" fmla="*/ 0 w 5726653"/>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26653" h="6858000">
                <a:moveTo>
                  <a:pt x="4847302" y="0"/>
                </a:moveTo>
                <a:lnTo>
                  <a:pt x="5712110" y="0"/>
                </a:lnTo>
                <a:lnTo>
                  <a:pt x="5722419" y="42969"/>
                </a:lnTo>
                <a:cubicBezTo>
                  <a:pt x="5730415" y="100391"/>
                  <a:pt x="5727284" y="160329"/>
                  <a:pt x="5711334" y="219852"/>
                </a:cubicBezTo>
                <a:cubicBezTo>
                  <a:pt x="5647537" y="457945"/>
                  <a:pt x="5402807" y="599240"/>
                  <a:pt x="5164713" y="535443"/>
                </a:cubicBezTo>
                <a:cubicBezTo>
                  <a:pt x="4956382" y="479621"/>
                  <a:pt x="4822161" y="285271"/>
                  <a:pt x="4834600" y="78052"/>
                </a:cubicBezTo>
                <a:close/>
                <a:moveTo>
                  <a:pt x="0" y="0"/>
                </a:moveTo>
                <a:lnTo>
                  <a:pt x="561809" y="0"/>
                </a:lnTo>
                <a:lnTo>
                  <a:pt x="4228873" y="0"/>
                </a:lnTo>
                <a:lnTo>
                  <a:pt x="4220749" y="184996"/>
                </a:lnTo>
                <a:cubicBezTo>
                  <a:pt x="4219391" y="263520"/>
                  <a:pt x="4220264" y="341910"/>
                  <a:pt x="4223776" y="419995"/>
                </a:cubicBezTo>
                <a:cubicBezTo>
                  <a:pt x="4236965" y="709488"/>
                  <a:pt x="4465626" y="891535"/>
                  <a:pt x="4671738" y="1068099"/>
                </a:cubicBezTo>
                <a:cubicBezTo>
                  <a:pt x="5185528" y="1508061"/>
                  <a:pt x="5360374" y="2032158"/>
                  <a:pt x="5119605" y="2589405"/>
                </a:cubicBezTo>
                <a:cubicBezTo>
                  <a:pt x="5026231" y="2805523"/>
                  <a:pt x="4844676" y="2993264"/>
                  <a:pt x="4673612" y="3164269"/>
                </a:cubicBezTo>
                <a:cubicBezTo>
                  <a:pt x="4214818" y="3622744"/>
                  <a:pt x="4233617" y="4154456"/>
                  <a:pt x="4515220" y="4641255"/>
                </a:cubicBezTo>
                <a:cubicBezTo>
                  <a:pt x="4715840" y="4986832"/>
                  <a:pt x="4956396" y="5311556"/>
                  <a:pt x="5126951" y="5670858"/>
                </a:cubicBezTo>
                <a:cubicBezTo>
                  <a:pt x="5293002" y="6019042"/>
                  <a:pt x="5391521" y="6366409"/>
                  <a:pt x="5412523" y="6707670"/>
                </a:cubicBezTo>
                <a:lnTo>
                  <a:pt x="541489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98807-AE1A-4E0A-E4BD-460A565C96D6}"/>
              </a:ext>
            </a:extLst>
          </p:cNvPr>
          <p:cNvSpPr>
            <a:spLocks noGrp="1"/>
          </p:cNvSpPr>
          <p:nvPr>
            <p:ph type="title"/>
          </p:nvPr>
        </p:nvSpPr>
        <p:spPr>
          <a:xfrm>
            <a:off x="46914" y="369125"/>
            <a:ext cx="3786493" cy="3770652"/>
          </a:xfrm>
        </p:spPr>
        <p:txBody>
          <a:bodyPr vert="horz" lIns="91440" tIns="45720" rIns="91440" bIns="45720" rtlCol="0" anchor="b">
            <a:normAutofit fontScale="90000"/>
          </a:bodyPr>
          <a:lstStyle/>
          <a:p>
            <a:pPr algn="r">
              <a:lnSpc>
                <a:spcPct val="90000"/>
              </a:lnSpc>
            </a:pPr>
            <a:r>
              <a:rPr lang="en-US" sz="5400" dirty="0"/>
              <a:t>How to detect and quantify de-novo intron retention events?</a:t>
            </a:r>
          </a:p>
        </p:txBody>
      </p:sp>
      <p:pic>
        <p:nvPicPr>
          <p:cNvPr id="1026" name="Picture 2" descr="Fig. 2">
            <a:extLst>
              <a:ext uri="{FF2B5EF4-FFF2-40B4-BE49-F238E27FC236}">
                <a16:creationId xmlns:a16="http://schemas.microsoft.com/office/drawing/2014/main" id="{4E8B3F9E-4E41-EE27-4E61-B8AC12FEC3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823302" y="181564"/>
            <a:ext cx="4654085" cy="66250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B1FE88-EE47-05C8-F0F1-4CDA28935CFB}"/>
              </a:ext>
            </a:extLst>
          </p:cNvPr>
          <p:cNvSpPr txBox="1"/>
          <p:nvPr/>
        </p:nvSpPr>
        <p:spPr>
          <a:xfrm>
            <a:off x="193722" y="5288546"/>
            <a:ext cx="4875604" cy="1200329"/>
          </a:xfrm>
          <a:prstGeom prst="rect">
            <a:avLst/>
          </a:prstGeom>
          <a:noFill/>
        </p:spPr>
        <p:txBody>
          <a:bodyPr wrap="square" rtlCol="0">
            <a:spAutoFit/>
          </a:bodyPr>
          <a:lstStyle/>
          <a:p>
            <a:r>
              <a:rPr lang="en-IT" dirty="0"/>
              <a:t>IRFinder </a:t>
            </a:r>
            <a:r>
              <a:rPr lang="en-GB" dirty="0"/>
              <a:t>https://</a:t>
            </a:r>
            <a:r>
              <a:rPr lang="en-GB" dirty="0" err="1"/>
              <a:t>genomebiology.biomedcentral.com</a:t>
            </a:r>
            <a:r>
              <a:rPr lang="en-GB" dirty="0"/>
              <a:t>/articles/10.1186/s13059-021-02515-8#article-info</a:t>
            </a:r>
            <a:endParaRPr lang="en-IT" dirty="0"/>
          </a:p>
        </p:txBody>
      </p:sp>
    </p:spTree>
    <p:extLst>
      <p:ext uri="{BB962C8B-B14F-4D97-AF65-F5344CB8AC3E}">
        <p14:creationId xmlns:p14="http://schemas.microsoft.com/office/powerpoint/2010/main" val="2647661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1831-E695-0F7E-14B2-F3A33CBC008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F43A360-C61E-4664-550A-E83F3FB8D1F7}"/>
              </a:ext>
            </a:extLst>
          </p:cNvPr>
          <p:cNvSpPr>
            <a:spLocks noGrp="1"/>
          </p:cNvSpPr>
          <p:nvPr>
            <p:ph idx="1"/>
          </p:nvPr>
        </p:nvSpPr>
        <p:spPr>
          <a:xfrm>
            <a:off x="914400" y="3429000"/>
            <a:ext cx="3522133" cy="4036534"/>
          </a:xfrm>
        </p:spPr>
        <p:txBody>
          <a:bodyPr/>
          <a:lstStyle/>
          <a:p>
            <a:r>
              <a:rPr lang="en-IT" dirty="0"/>
              <a:t>CNN network is used as a filter and selects allIR with a minimum of </a:t>
            </a:r>
            <a:r>
              <a:rPr lang="en-IT" b="1" dirty="0"/>
              <a:t>0.05%IR Ratio</a:t>
            </a:r>
            <a:r>
              <a:rPr lang="en-IT" dirty="0"/>
              <a:t>. It then assigns a </a:t>
            </a:r>
            <a:r>
              <a:rPr lang="en-IT" b="1" dirty="0"/>
              <a:t>IR score</a:t>
            </a:r>
          </a:p>
        </p:txBody>
      </p:sp>
      <p:pic>
        <p:nvPicPr>
          <p:cNvPr id="2050" name="Picture 2" descr="figure 3">
            <a:extLst>
              <a:ext uri="{FF2B5EF4-FFF2-40B4-BE49-F238E27FC236}">
                <a16:creationId xmlns:a16="http://schemas.microsoft.com/office/drawing/2014/main" id="{E6B91543-B736-AAF7-5566-B57700A87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900" y="0"/>
            <a:ext cx="6515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099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C48F90-AFD5-4232-AE7D-27B956BF7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73C96EE1-9524-4300-BFAC-56AA55EB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55747"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4FC2F5-49E4-F3E4-8657-7F8B05146971}"/>
              </a:ext>
            </a:extLst>
          </p:cNvPr>
          <p:cNvSpPr>
            <a:spLocks noGrp="1"/>
          </p:cNvSpPr>
          <p:nvPr>
            <p:ph type="title"/>
          </p:nvPr>
        </p:nvSpPr>
        <p:spPr>
          <a:xfrm>
            <a:off x="609600" y="552782"/>
            <a:ext cx="5545870" cy="1658525"/>
          </a:xfrm>
        </p:spPr>
        <p:txBody>
          <a:bodyPr>
            <a:normAutofit/>
          </a:bodyPr>
          <a:lstStyle/>
          <a:p>
            <a:r>
              <a:rPr lang="en-IT" dirty="0"/>
              <a:t>Drawbacks</a:t>
            </a:r>
            <a:br>
              <a:rPr lang="en-IT" dirty="0"/>
            </a:br>
            <a:endParaRPr lang="en-IT" dirty="0"/>
          </a:p>
        </p:txBody>
      </p:sp>
      <p:sp>
        <p:nvSpPr>
          <p:cNvPr id="9" name="Content Placeholder 8">
            <a:extLst>
              <a:ext uri="{FF2B5EF4-FFF2-40B4-BE49-F238E27FC236}">
                <a16:creationId xmlns:a16="http://schemas.microsoft.com/office/drawing/2014/main" id="{2CCA820B-10B8-9C73-7441-ADE66AC4354E}"/>
              </a:ext>
            </a:extLst>
          </p:cNvPr>
          <p:cNvSpPr>
            <a:spLocks noGrp="1"/>
          </p:cNvSpPr>
          <p:nvPr>
            <p:ph idx="1"/>
          </p:nvPr>
        </p:nvSpPr>
        <p:spPr>
          <a:xfrm>
            <a:off x="609600" y="2548521"/>
            <a:ext cx="5545867" cy="3470616"/>
          </a:xfrm>
        </p:spPr>
        <p:txBody>
          <a:bodyPr>
            <a:normAutofit/>
          </a:bodyPr>
          <a:lstStyle/>
          <a:p>
            <a:pPr marL="342900" indent="-342900">
              <a:buFontTx/>
              <a:buChar char="-"/>
            </a:pPr>
            <a:r>
              <a:rPr lang="en-US" dirty="0"/>
              <a:t>Poor reproducibility</a:t>
            </a:r>
          </a:p>
          <a:p>
            <a:pPr marL="342900" indent="-342900">
              <a:buFontTx/>
              <a:buChar char="-"/>
            </a:pPr>
            <a:r>
              <a:rPr lang="en-US" dirty="0"/>
              <a:t>At high cutoffs you eliminate candidates without improving quality of introns</a:t>
            </a:r>
          </a:p>
        </p:txBody>
      </p:sp>
      <p:pic>
        <p:nvPicPr>
          <p:cNvPr id="5" name="Content Placeholder 4" descr="A graph with numbers and symbols&#10;&#10;Description automatically generated">
            <a:extLst>
              <a:ext uri="{FF2B5EF4-FFF2-40B4-BE49-F238E27FC236}">
                <a16:creationId xmlns:a16="http://schemas.microsoft.com/office/drawing/2014/main" id="{6BD79760-600D-791D-37AD-4F27819AECF9}"/>
              </a:ext>
            </a:extLst>
          </p:cNvPr>
          <p:cNvPicPr>
            <a:picLocks noChangeAspect="1"/>
          </p:cNvPicPr>
          <p:nvPr/>
        </p:nvPicPr>
        <p:blipFill rotWithShape="1">
          <a:blip r:embed="rId2"/>
          <a:srcRect l="752"/>
          <a:stretch/>
        </p:blipFill>
        <p:spPr>
          <a:xfrm>
            <a:off x="7326775" y="1422400"/>
            <a:ext cx="4443090" cy="4308870"/>
          </a:xfrm>
          <a:prstGeom prst="rect">
            <a:avLst/>
          </a:prstGeom>
        </p:spPr>
      </p:pic>
      <p:sp>
        <p:nvSpPr>
          <p:cNvPr id="4" name="Rectangle 3">
            <a:extLst>
              <a:ext uri="{FF2B5EF4-FFF2-40B4-BE49-F238E27FC236}">
                <a16:creationId xmlns:a16="http://schemas.microsoft.com/office/drawing/2014/main" id="{268A5619-89B5-B8CF-CF5B-CB657188A5D4}"/>
              </a:ext>
            </a:extLst>
          </p:cNvPr>
          <p:cNvSpPr/>
          <p:nvPr/>
        </p:nvSpPr>
        <p:spPr>
          <a:xfrm>
            <a:off x="509286" y="2997843"/>
            <a:ext cx="5346461" cy="83337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48664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FC55880-78C1-01D3-5032-BD62DCEE0420}"/>
              </a:ext>
            </a:extLst>
          </p:cNvPr>
          <p:cNvSpPr>
            <a:spLocks noGrp="1"/>
          </p:cNvSpPr>
          <p:nvPr>
            <p:ph type="title"/>
          </p:nvPr>
        </p:nvSpPr>
        <p:spPr>
          <a:xfrm>
            <a:off x="9048393" y="3317954"/>
            <a:ext cx="3005195" cy="455060"/>
          </a:xfrm>
        </p:spPr>
        <p:txBody>
          <a:bodyPr vert="horz" lIns="91440" tIns="45720" rIns="91440" bIns="45720" rtlCol="0" anchor="b">
            <a:normAutofit fontScale="90000"/>
          </a:bodyPr>
          <a:lstStyle/>
          <a:p>
            <a:r>
              <a:rPr lang="en-US" sz="2400" dirty="0"/>
              <a:t>Our results in PDX</a:t>
            </a:r>
          </a:p>
        </p:txBody>
      </p:sp>
      <p:pic>
        <p:nvPicPr>
          <p:cNvPr id="4" name="Picture 3" descr="A picture containing screenshot, text, diagram&#10;&#10;Description automatically generated">
            <a:extLst>
              <a:ext uri="{FF2B5EF4-FFF2-40B4-BE49-F238E27FC236}">
                <a16:creationId xmlns:a16="http://schemas.microsoft.com/office/drawing/2014/main" id="{A1EB3AB2-BFAC-62EC-EFCB-E8A8C878E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22" y="712536"/>
            <a:ext cx="3162105" cy="2507252"/>
          </a:xfrm>
          <a:prstGeom prst="rect">
            <a:avLst/>
          </a:prstGeom>
        </p:spPr>
      </p:pic>
      <p:pic>
        <p:nvPicPr>
          <p:cNvPr id="5" name="Picture 4" descr="A picture containing screenshot, diagram, colorfulness&#10;&#10;Description automatically generated">
            <a:extLst>
              <a:ext uri="{FF2B5EF4-FFF2-40B4-BE49-F238E27FC236}">
                <a16:creationId xmlns:a16="http://schemas.microsoft.com/office/drawing/2014/main" id="{74EB03BA-BAC1-92E8-831D-21D075440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890" y="703310"/>
            <a:ext cx="3162105" cy="2516478"/>
          </a:xfrm>
          <a:prstGeom prst="rect">
            <a:avLst/>
          </a:prstGeom>
        </p:spPr>
      </p:pic>
      <p:pic>
        <p:nvPicPr>
          <p:cNvPr id="6" name="Picture 5" descr="A picture containing screenshot, diagram, colorfulness&#10;&#10;Description automatically generated">
            <a:extLst>
              <a:ext uri="{FF2B5EF4-FFF2-40B4-BE49-F238E27FC236}">
                <a16:creationId xmlns:a16="http://schemas.microsoft.com/office/drawing/2014/main" id="{A2D047A5-5BA4-D3F9-98DE-6AD08606C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22" y="3369601"/>
            <a:ext cx="3162105" cy="2520990"/>
          </a:xfrm>
          <a:prstGeom prst="rect">
            <a:avLst/>
          </a:prstGeom>
        </p:spPr>
      </p:pic>
      <p:pic>
        <p:nvPicPr>
          <p:cNvPr id="7" name="Picture 6" descr="A picture containing screenshot, diagram, colorfulness, line&#10;&#10;Description automatically generated">
            <a:extLst>
              <a:ext uri="{FF2B5EF4-FFF2-40B4-BE49-F238E27FC236}">
                <a16:creationId xmlns:a16="http://schemas.microsoft.com/office/drawing/2014/main" id="{C08A488F-FCCE-4D39-806C-DF4CBA63F6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890" y="3369602"/>
            <a:ext cx="3115982" cy="2516478"/>
          </a:xfrm>
          <a:prstGeom prst="rect">
            <a:avLst/>
          </a:prstGeom>
        </p:spPr>
      </p:pic>
    </p:spTree>
    <p:extLst>
      <p:ext uri="{BB962C8B-B14F-4D97-AF65-F5344CB8AC3E}">
        <p14:creationId xmlns:p14="http://schemas.microsoft.com/office/powerpoint/2010/main" val="2697513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FD77-65E7-04E9-9F63-1639F5784F23}"/>
              </a:ext>
            </a:extLst>
          </p:cNvPr>
          <p:cNvSpPr>
            <a:spLocks noGrp="1"/>
          </p:cNvSpPr>
          <p:nvPr>
            <p:ph type="title"/>
          </p:nvPr>
        </p:nvSpPr>
        <p:spPr>
          <a:xfrm>
            <a:off x="6096000" y="450574"/>
            <a:ext cx="6042991" cy="902686"/>
          </a:xfrm>
        </p:spPr>
        <p:txBody>
          <a:bodyPr/>
          <a:lstStyle/>
          <a:p>
            <a:r>
              <a:rPr lang="en-IT" dirty="0"/>
              <a:t>Next steps and goals</a:t>
            </a:r>
          </a:p>
        </p:txBody>
      </p:sp>
      <p:sp>
        <p:nvSpPr>
          <p:cNvPr id="3" name="Content Placeholder 2">
            <a:extLst>
              <a:ext uri="{FF2B5EF4-FFF2-40B4-BE49-F238E27FC236}">
                <a16:creationId xmlns:a16="http://schemas.microsoft.com/office/drawing/2014/main" id="{245168C4-34D2-2DF7-6672-408B52B64A9E}"/>
              </a:ext>
            </a:extLst>
          </p:cNvPr>
          <p:cNvSpPr>
            <a:spLocks noGrp="1"/>
          </p:cNvSpPr>
          <p:nvPr>
            <p:ph idx="1"/>
          </p:nvPr>
        </p:nvSpPr>
        <p:spPr>
          <a:xfrm>
            <a:off x="331304" y="3259143"/>
            <a:ext cx="5353878" cy="4036534"/>
          </a:xfrm>
        </p:spPr>
        <p:txBody>
          <a:bodyPr/>
          <a:lstStyle/>
          <a:p>
            <a:pPr marL="342900" indent="-342900">
              <a:buFont typeface="Arial" panose="020B0604020202020204" pitchFamily="34" charset="0"/>
              <a:buChar char="•"/>
            </a:pPr>
            <a:r>
              <a:rPr lang="en-IT" dirty="0"/>
              <a:t>Validate our results in TCGA</a:t>
            </a:r>
          </a:p>
          <a:p>
            <a:pPr marL="342900" indent="-342900">
              <a:buFont typeface="Arial" panose="020B0604020202020204" pitchFamily="34" charset="0"/>
              <a:buChar char="•"/>
            </a:pPr>
            <a:r>
              <a:rPr lang="en-IT" dirty="0"/>
              <a:t>Figure out which are the implications in terms of immune response and tumor progression</a:t>
            </a:r>
          </a:p>
          <a:p>
            <a:pPr marL="342900" indent="-342900">
              <a:buFont typeface="Arial" panose="020B0604020202020204" pitchFamily="34" charset="0"/>
              <a:buChar char="•"/>
            </a:pPr>
            <a:r>
              <a:rPr lang="en-IT" dirty="0"/>
              <a:t>Understand which are the mechanisms behind this phenomenon</a:t>
            </a:r>
          </a:p>
        </p:txBody>
      </p:sp>
    </p:spTree>
    <p:extLst>
      <p:ext uri="{BB962C8B-B14F-4D97-AF65-F5344CB8AC3E}">
        <p14:creationId xmlns:p14="http://schemas.microsoft.com/office/powerpoint/2010/main" val="1665029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52A5B-5810-4130-A3DB-FD2582D05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77B4CB6-64B7-4C1D-B623-F1EC02FCC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937866"/>
          </a:xfrm>
          <a:custGeom>
            <a:avLst/>
            <a:gdLst>
              <a:gd name="connsiteX0" fmla="*/ 8930642 w 12192000"/>
              <a:gd name="connsiteY0" fmla="*/ 5494299 h 5937866"/>
              <a:gd name="connsiteX1" fmla="*/ 9143134 w 12192000"/>
              <a:gd name="connsiteY1" fmla="*/ 5616927 h 5937866"/>
              <a:gd name="connsiteX2" fmla="*/ 9043549 w 12192000"/>
              <a:gd name="connsiteY2" fmla="*/ 5914543 h 5937866"/>
              <a:gd name="connsiteX3" fmla="*/ 8745984 w 12192000"/>
              <a:gd name="connsiteY3" fmla="*/ 5814814 h 5937866"/>
              <a:gd name="connsiteX4" fmla="*/ 8845568 w 12192000"/>
              <a:gd name="connsiteY4" fmla="*/ 5517199 h 5937866"/>
              <a:gd name="connsiteX5" fmla="*/ 8930642 w 12192000"/>
              <a:gd name="connsiteY5" fmla="*/ 5494299 h 5937866"/>
              <a:gd name="connsiteX6" fmla="*/ 9842642 w 12192000"/>
              <a:gd name="connsiteY6" fmla="*/ 4939308 h 5937866"/>
              <a:gd name="connsiteX7" fmla="*/ 10272210 w 12192000"/>
              <a:gd name="connsiteY7" fmla="*/ 5187210 h 5937866"/>
              <a:gd name="connsiteX8" fmla="*/ 10070896 w 12192000"/>
              <a:gd name="connsiteY8" fmla="*/ 5788857 h 5937866"/>
              <a:gd name="connsiteX9" fmla="*/ 9469346 w 12192000"/>
              <a:gd name="connsiteY9" fmla="*/ 5587251 h 5937866"/>
              <a:gd name="connsiteX10" fmla="*/ 9670660 w 12192000"/>
              <a:gd name="connsiteY10" fmla="*/ 4985603 h 5937866"/>
              <a:gd name="connsiteX11" fmla="*/ 9842642 w 12192000"/>
              <a:gd name="connsiteY11" fmla="*/ 4939308 h 5937866"/>
              <a:gd name="connsiteX12" fmla="*/ 0 w 12192000"/>
              <a:gd name="connsiteY12" fmla="*/ 0 h 5937866"/>
              <a:gd name="connsiteX13" fmla="*/ 12188952 w 12192000"/>
              <a:gd name="connsiteY13" fmla="*/ 0 h 5937866"/>
              <a:gd name="connsiteX14" fmla="*/ 12188952 w 12192000"/>
              <a:gd name="connsiteY14" fmla="*/ 1220565 h 5937866"/>
              <a:gd name="connsiteX15" fmla="*/ 12192000 w 12192000"/>
              <a:gd name="connsiteY15" fmla="*/ 1220565 h 5937866"/>
              <a:gd name="connsiteX16" fmla="*/ 12192000 w 12192000"/>
              <a:gd name="connsiteY16" fmla="*/ 4590456 h 5937866"/>
              <a:gd name="connsiteX17" fmla="*/ 12124015 w 12192000"/>
              <a:gd name="connsiteY17" fmla="*/ 4631278 h 5937866"/>
              <a:gd name="connsiteX18" fmla="*/ 11077457 w 12192000"/>
              <a:gd name="connsiteY18" fmla="*/ 4722290 h 5937866"/>
              <a:gd name="connsiteX19" fmla="*/ 9867246 w 12192000"/>
              <a:gd name="connsiteY19" fmla="*/ 4572157 h 5937866"/>
              <a:gd name="connsiteX20" fmla="*/ 8994802 w 12192000"/>
              <a:gd name="connsiteY20" fmla="*/ 5098943 h 5937866"/>
              <a:gd name="connsiteX21" fmla="*/ 6994655 w 12192000"/>
              <a:gd name="connsiteY21" fmla="*/ 5556202 h 5937866"/>
              <a:gd name="connsiteX22" fmla="*/ 6287534 w 12192000"/>
              <a:gd name="connsiteY22" fmla="*/ 4934764 h 5937866"/>
              <a:gd name="connsiteX23" fmla="*/ 4392596 w 12192000"/>
              <a:gd name="connsiteY23" fmla="*/ 4612909 h 5937866"/>
              <a:gd name="connsiteX24" fmla="*/ 3014500 w 12192000"/>
              <a:gd name="connsiteY24" fmla="*/ 5320787 h 5937866"/>
              <a:gd name="connsiteX25" fmla="*/ 86414 w 12192000"/>
              <a:gd name="connsiteY25" fmla="*/ 5123870 h 5937866"/>
              <a:gd name="connsiteX26" fmla="*/ 0 w 12192000"/>
              <a:gd name="connsiteY26" fmla="*/ 5061131 h 5937866"/>
              <a:gd name="connsiteX27" fmla="*/ 0 w 12192000"/>
              <a:gd name="connsiteY27" fmla="*/ 3267075 h 5937866"/>
              <a:gd name="connsiteX28" fmla="*/ 0 w 12192000"/>
              <a:gd name="connsiteY28" fmla="*/ 1220565 h 593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5937866">
                <a:moveTo>
                  <a:pt x="8930642" y="5494299"/>
                </a:moveTo>
                <a:cubicBezTo>
                  <a:pt x="9016941" y="5488946"/>
                  <a:pt x="9102130" y="5534635"/>
                  <a:pt x="9143134" y="5616927"/>
                </a:cubicBezTo>
                <a:cubicBezTo>
                  <a:pt x="9197806" y="5726652"/>
                  <a:pt x="9153221" y="5859898"/>
                  <a:pt x="9043549" y="5914543"/>
                </a:cubicBezTo>
                <a:cubicBezTo>
                  <a:pt x="8933879" y="5969187"/>
                  <a:pt x="8800655" y="5924538"/>
                  <a:pt x="8745984" y="5814814"/>
                </a:cubicBezTo>
                <a:cubicBezTo>
                  <a:pt x="8691311" y="5705090"/>
                  <a:pt x="8735897" y="5571844"/>
                  <a:pt x="8845568" y="5517199"/>
                </a:cubicBezTo>
                <a:cubicBezTo>
                  <a:pt x="8872986" y="5503538"/>
                  <a:pt x="8901875" y="5496082"/>
                  <a:pt x="8930642" y="5494299"/>
                </a:cubicBezTo>
                <a:close/>
                <a:moveTo>
                  <a:pt x="9842642" y="4939308"/>
                </a:moveTo>
                <a:cubicBezTo>
                  <a:pt x="10017101" y="4928488"/>
                  <a:pt x="10189318" y="5020851"/>
                  <a:pt x="10272210" y="5187210"/>
                </a:cubicBezTo>
                <a:cubicBezTo>
                  <a:pt x="10382732" y="5409023"/>
                  <a:pt x="10292600" y="5678390"/>
                  <a:pt x="10070896" y="5788857"/>
                </a:cubicBezTo>
                <a:cubicBezTo>
                  <a:pt x="9849191" y="5899325"/>
                  <a:pt x="9579867" y="5809063"/>
                  <a:pt x="9469346" y="5587251"/>
                </a:cubicBezTo>
                <a:cubicBezTo>
                  <a:pt x="9358824" y="5365438"/>
                  <a:pt x="9448956" y="5096071"/>
                  <a:pt x="9670660" y="4985603"/>
                </a:cubicBezTo>
                <a:cubicBezTo>
                  <a:pt x="9726087" y="4957986"/>
                  <a:pt x="9784490" y="4942914"/>
                  <a:pt x="9842642" y="4939308"/>
                </a:cubicBezTo>
                <a:close/>
                <a:moveTo>
                  <a:pt x="0" y="0"/>
                </a:moveTo>
                <a:lnTo>
                  <a:pt x="12188952" y="0"/>
                </a:lnTo>
                <a:lnTo>
                  <a:pt x="12188952" y="1220565"/>
                </a:lnTo>
                <a:lnTo>
                  <a:pt x="12192000" y="1220565"/>
                </a:lnTo>
                <a:lnTo>
                  <a:pt x="12192000" y="4590456"/>
                </a:lnTo>
                <a:lnTo>
                  <a:pt x="12124015" y="4631278"/>
                </a:lnTo>
                <a:cubicBezTo>
                  <a:pt x="11792041" y="4802103"/>
                  <a:pt x="11443617" y="4797817"/>
                  <a:pt x="11077457" y="4722290"/>
                </a:cubicBezTo>
                <a:cubicBezTo>
                  <a:pt x="10679189" y="4640425"/>
                  <a:pt x="10271734" y="4578846"/>
                  <a:pt x="9867246" y="4572157"/>
                </a:cubicBezTo>
                <a:cubicBezTo>
                  <a:pt x="9492336" y="4566176"/>
                  <a:pt x="9239136" y="4846894"/>
                  <a:pt x="8994802" y="5098943"/>
                </a:cubicBezTo>
                <a:cubicBezTo>
                  <a:pt x="8385954" y="5727243"/>
                  <a:pt x="7695268" y="5911307"/>
                  <a:pt x="6994655" y="5556202"/>
                </a:cubicBezTo>
                <a:cubicBezTo>
                  <a:pt x="6722938" y="5418487"/>
                  <a:pt x="6494843" y="5169191"/>
                  <a:pt x="6287534" y="4934764"/>
                </a:cubicBezTo>
                <a:cubicBezTo>
                  <a:pt x="5731733" y="4306056"/>
                  <a:pt x="5043559" y="4288064"/>
                  <a:pt x="4392596" y="4612909"/>
                </a:cubicBezTo>
                <a:cubicBezTo>
                  <a:pt x="3930423" y="4844432"/>
                  <a:pt x="3492022" y="5129169"/>
                  <a:pt x="3014500" y="5320787"/>
                </a:cubicBezTo>
                <a:cubicBezTo>
                  <a:pt x="1977820" y="5738974"/>
                  <a:pt x="973242" y="5720051"/>
                  <a:pt x="86414" y="5123870"/>
                </a:cubicBezTo>
                <a:lnTo>
                  <a:pt x="0" y="5061131"/>
                </a:lnTo>
                <a:lnTo>
                  <a:pt x="0" y="3267075"/>
                </a:lnTo>
                <a:lnTo>
                  <a:pt x="0" y="12205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A25846-7937-4ED7-CFD6-32B02693E068}"/>
              </a:ext>
            </a:extLst>
          </p:cNvPr>
          <p:cNvSpPr>
            <a:spLocks noGrp="1"/>
          </p:cNvSpPr>
          <p:nvPr>
            <p:ph type="title"/>
          </p:nvPr>
        </p:nvSpPr>
        <p:spPr>
          <a:xfrm>
            <a:off x="3777491" y="58930"/>
            <a:ext cx="5168348" cy="1325563"/>
          </a:xfrm>
        </p:spPr>
        <p:txBody>
          <a:bodyPr>
            <a:normAutofit/>
          </a:bodyPr>
          <a:lstStyle/>
          <a:p>
            <a:r>
              <a:rPr lang="en-IT" sz="4800" dirty="0"/>
              <a:t>TCGA dataset</a:t>
            </a:r>
          </a:p>
        </p:txBody>
      </p:sp>
      <p:sp>
        <p:nvSpPr>
          <p:cNvPr id="3" name="Content Placeholder 2">
            <a:extLst>
              <a:ext uri="{FF2B5EF4-FFF2-40B4-BE49-F238E27FC236}">
                <a16:creationId xmlns:a16="http://schemas.microsoft.com/office/drawing/2014/main" id="{E3022859-C3B7-9E97-8B2D-66738BA5F75C}"/>
              </a:ext>
            </a:extLst>
          </p:cNvPr>
          <p:cNvSpPr>
            <a:spLocks noGrp="1"/>
          </p:cNvSpPr>
          <p:nvPr>
            <p:ph idx="1"/>
          </p:nvPr>
        </p:nvSpPr>
        <p:spPr>
          <a:xfrm>
            <a:off x="2345634" y="1384493"/>
            <a:ext cx="7077075" cy="517726"/>
          </a:xfrm>
        </p:spPr>
        <p:txBody>
          <a:bodyPr>
            <a:normAutofit/>
          </a:bodyPr>
          <a:lstStyle/>
          <a:p>
            <a:r>
              <a:rPr lang="en-IT" dirty="0"/>
              <a:t>620 samples from COAD and READ fitered to 55415 genes</a:t>
            </a:r>
          </a:p>
        </p:txBody>
      </p:sp>
      <p:sp>
        <p:nvSpPr>
          <p:cNvPr id="4" name="TextBox 3">
            <a:extLst>
              <a:ext uri="{FF2B5EF4-FFF2-40B4-BE49-F238E27FC236}">
                <a16:creationId xmlns:a16="http://schemas.microsoft.com/office/drawing/2014/main" id="{0642F6C4-C113-B5EE-7335-CCEFC3F6939C}"/>
              </a:ext>
            </a:extLst>
          </p:cNvPr>
          <p:cNvSpPr txBox="1"/>
          <p:nvPr/>
        </p:nvSpPr>
        <p:spPr>
          <a:xfrm>
            <a:off x="2483258" y="2450744"/>
            <a:ext cx="7222435" cy="1323439"/>
          </a:xfrm>
          <a:prstGeom prst="rect">
            <a:avLst/>
          </a:prstGeom>
          <a:noFill/>
        </p:spPr>
        <p:txBody>
          <a:bodyPr wrap="square" rtlCol="0">
            <a:spAutoFit/>
          </a:bodyPr>
          <a:lstStyle/>
          <a:p>
            <a:pPr marL="285750" indent="-285750">
              <a:buFont typeface="Arial" panose="020B0604020202020204" pitchFamily="34" charset="0"/>
              <a:buChar char="•"/>
            </a:pPr>
            <a:r>
              <a:rPr lang="en-IT" sz="2000" dirty="0"/>
              <a:t>RNAseq data available in cpm, fpkm and </a:t>
            </a:r>
            <a:r>
              <a:rPr lang="en-IT" sz="2000" b="1" dirty="0"/>
              <a:t>tpm</a:t>
            </a:r>
          </a:p>
          <a:p>
            <a:pPr marL="285750" indent="-285750">
              <a:buFont typeface="Arial" panose="020B0604020202020204" pitchFamily="34" charset="0"/>
              <a:buChar char="•"/>
            </a:pPr>
            <a:r>
              <a:rPr lang="en-IT" sz="2000" dirty="0"/>
              <a:t>For </a:t>
            </a:r>
            <a:r>
              <a:rPr lang="en-IT" sz="2000" b="1" dirty="0"/>
              <a:t>all samples</a:t>
            </a:r>
            <a:r>
              <a:rPr lang="en-IT" sz="2000" dirty="0"/>
              <a:t>, </a:t>
            </a:r>
            <a:r>
              <a:rPr lang="en-IT" sz="2000" b="1" dirty="0">
                <a:solidFill>
                  <a:srgbClr val="FF0000"/>
                </a:solidFill>
              </a:rPr>
              <a:t>multicris</a:t>
            </a:r>
            <a:r>
              <a:rPr lang="en-IT" sz="2000" dirty="0"/>
              <a:t> annotations available</a:t>
            </a:r>
          </a:p>
          <a:p>
            <a:pPr marL="285750" indent="-285750">
              <a:buFont typeface="Arial" panose="020B0604020202020204" pitchFamily="34" charset="0"/>
              <a:buChar char="•"/>
            </a:pPr>
            <a:r>
              <a:rPr lang="en-IT" sz="2000" dirty="0"/>
              <a:t>For </a:t>
            </a:r>
            <a:r>
              <a:rPr lang="en-IT" sz="2000" b="1" dirty="0"/>
              <a:t>493 samples</a:t>
            </a:r>
            <a:r>
              <a:rPr lang="en-IT" sz="2000" dirty="0"/>
              <a:t>, annotations on </a:t>
            </a:r>
            <a:r>
              <a:rPr lang="en-IT" sz="2000" b="1" dirty="0">
                <a:solidFill>
                  <a:srgbClr val="FF0000"/>
                </a:solidFill>
              </a:rPr>
              <a:t>growth rate </a:t>
            </a:r>
            <a:r>
              <a:rPr lang="en-IT" sz="2000" dirty="0"/>
              <a:t>available</a:t>
            </a:r>
          </a:p>
          <a:p>
            <a:pPr marL="285750" indent="-285750">
              <a:buFont typeface="Arial" panose="020B0604020202020204" pitchFamily="34" charset="0"/>
              <a:buChar char="•"/>
            </a:pPr>
            <a:r>
              <a:rPr lang="en-IT" sz="2000" dirty="0"/>
              <a:t>For </a:t>
            </a:r>
            <a:r>
              <a:rPr lang="en-IT" sz="2000" b="1" dirty="0"/>
              <a:t>456 samples</a:t>
            </a:r>
            <a:r>
              <a:rPr lang="en-IT" sz="2000" dirty="0"/>
              <a:t>, annotations on </a:t>
            </a:r>
            <a:r>
              <a:rPr lang="en-IT" sz="2000" b="1" dirty="0">
                <a:solidFill>
                  <a:srgbClr val="FF0000"/>
                </a:solidFill>
              </a:rPr>
              <a:t>MS status </a:t>
            </a:r>
            <a:r>
              <a:rPr lang="en-IT" sz="2000" dirty="0"/>
              <a:t>available</a:t>
            </a:r>
          </a:p>
        </p:txBody>
      </p:sp>
    </p:spTree>
    <p:extLst>
      <p:ext uri="{BB962C8B-B14F-4D97-AF65-F5344CB8AC3E}">
        <p14:creationId xmlns:p14="http://schemas.microsoft.com/office/powerpoint/2010/main" val="1692947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0B39A6-D628-4338-9D6E-995B6A739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071587-AC03-FE18-6E17-C9E861B29784}"/>
              </a:ext>
            </a:extLst>
          </p:cNvPr>
          <p:cNvSpPr>
            <a:spLocks noGrp="1"/>
          </p:cNvSpPr>
          <p:nvPr>
            <p:ph type="title"/>
          </p:nvPr>
        </p:nvSpPr>
        <p:spPr>
          <a:xfrm>
            <a:off x="8075662" y="323620"/>
            <a:ext cx="3988904" cy="1137508"/>
          </a:xfrm>
        </p:spPr>
        <p:txBody>
          <a:bodyPr>
            <a:noAutofit/>
          </a:bodyPr>
          <a:lstStyle/>
          <a:p>
            <a:pPr algn="r"/>
            <a:r>
              <a:rPr lang="en-IT" sz="3200" dirty="0"/>
              <a:t>TCGA and HLA genes</a:t>
            </a:r>
          </a:p>
        </p:txBody>
      </p:sp>
      <p:sp>
        <p:nvSpPr>
          <p:cNvPr id="12" name="Freeform: Shape 11">
            <a:extLst>
              <a:ext uri="{FF2B5EF4-FFF2-40B4-BE49-F238E27FC236}">
                <a16:creationId xmlns:a16="http://schemas.microsoft.com/office/drawing/2014/main" id="{C2EB82B4-D9A1-4145-93F1-004DC0B9B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7DC5FCA7-7CDE-63B2-C653-5CD770E6D76B}"/>
              </a:ext>
            </a:extLst>
          </p:cNvPr>
          <p:cNvSpPr/>
          <p:nvPr/>
        </p:nvSpPr>
        <p:spPr>
          <a:xfrm>
            <a:off x="127434" y="869259"/>
            <a:ext cx="8923801" cy="5577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5" name="Content Placeholder 4">
            <a:extLst>
              <a:ext uri="{FF2B5EF4-FFF2-40B4-BE49-F238E27FC236}">
                <a16:creationId xmlns:a16="http://schemas.microsoft.com/office/drawing/2014/main" id="{DE1FE881-C5E7-229C-36F7-F59C3AFEE395}"/>
              </a:ext>
            </a:extLst>
          </p:cNvPr>
          <p:cNvPicPr>
            <a:picLocks noGrp="1" noChangeAspect="1"/>
          </p:cNvPicPr>
          <p:nvPr>
            <p:ph idx="1"/>
          </p:nvPr>
        </p:nvPicPr>
        <p:blipFill>
          <a:blip r:embed="rId2"/>
          <a:stretch>
            <a:fillRect/>
          </a:stretch>
        </p:blipFill>
        <p:spPr>
          <a:xfrm>
            <a:off x="107560" y="845831"/>
            <a:ext cx="8923801" cy="5577375"/>
          </a:xfrm>
          <a:ln>
            <a:noFill/>
          </a:ln>
        </p:spPr>
      </p:pic>
      <p:sp>
        <p:nvSpPr>
          <p:cNvPr id="7" name="TextBox 6">
            <a:extLst>
              <a:ext uri="{FF2B5EF4-FFF2-40B4-BE49-F238E27FC236}">
                <a16:creationId xmlns:a16="http://schemas.microsoft.com/office/drawing/2014/main" id="{BDE53A23-7258-0505-519E-0475F57D97B9}"/>
              </a:ext>
            </a:extLst>
          </p:cNvPr>
          <p:cNvSpPr txBox="1"/>
          <p:nvPr/>
        </p:nvSpPr>
        <p:spPr>
          <a:xfrm>
            <a:off x="9606599" y="2199555"/>
            <a:ext cx="2332383" cy="1754326"/>
          </a:xfrm>
          <a:prstGeom prst="rect">
            <a:avLst/>
          </a:prstGeom>
          <a:noFill/>
        </p:spPr>
        <p:txBody>
          <a:bodyPr wrap="square" rtlCol="0">
            <a:spAutoFit/>
          </a:bodyPr>
          <a:lstStyle/>
          <a:p>
            <a:r>
              <a:rPr lang="en-IT" dirty="0"/>
              <a:t>Correlation and polarization still shows but it’s minimal with respect to PDX and Cells</a:t>
            </a:r>
          </a:p>
        </p:txBody>
      </p:sp>
    </p:spTree>
    <p:extLst>
      <p:ext uri="{BB962C8B-B14F-4D97-AF65-F5344CB8AC3E}">
        <p14:creationId xmlns:p14="http://schemas.microsoft.com/office/powerpoint/2010/main" val="485406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1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B093578-2765-6EBF-1BDB-F50E997EB45E}"/>
              </a:ext>
            </a:extLst>
          </p:cNvPr>
          <p:cNvSpPr txBox="1"/>
          <p:nvPr/>
        </p:nvSpPr>
        <p:spPr>
          <a:xfrm>
            <a:off x="6916963" y="4847058"/>
            <a:ext cx="5125941" cy="3484596"/>
          </a:xfrm>
          <a:prstGeom prst="rect">
            <a:avLst/>
          </a:prstGeom>
        </p:spPr>
        <p:txBody>
          <a:bodyPr vert="horz" lIns="91440" tIns="45720" rIns="91440" bIns="45720" rtlCol="0">
            <a:normAutofit/>
          </a:bodyPr>
          <a:lstStyle/>
          <a:p>
            <a:pPr>
              <a:lnSpc>
                <a:spcPct val="110000"/>
              </a:lnSpc>
              <a:spcAft>
                <a:spcPts val="600"/>
              </a:spcAft>
              <a:buClr>
                <a:schemeClr val="accent5"/>
              </a:buClr>
            </a:pPr>
            <a:r>
              <a:rPr lang="en-US" dirty="0"/>
              <a:t>Considering </a:t>
            </a:r>
            <a:r>
              <a:rPr lang="en-US" dirty="0" err="1"/>
              <a:t>multicris</a:t>
            </a:r>
            <a:r>
              <a:rPr lang="en-US" dirty="0"/>
              <a:t> annotations is stronger than distance in TCGA, potentially due to lower purity of human tumor sample</a:t>
            </a:r>
          </a:p>
        </p:txBody>
      </p:sp>
      <p:pic>
        <p:nvPicPr>
          <p:cNvPr id="6" name="Picture 5" descr="A graph of different colored lines&#10;&#10;Description automatically generated">
            <a:extLst>
              <a:ext uri="{FF2B5EF4-FFF2-40B4-BE49-F238E27FC236}">
                <a16:creationId xmlns:a16="http://schemas.microsoft.com/office/drawing/2014/main" id="{41185001-A360-B755-F873-51A4BB7039B1}"/>
              </a:ext>
            </a:extLst>
          </p:cNvPr>
          <p:cNvPicPr>
            <a:picLocks noChangeAspect="1"/>
          </p:cNvPicPr>
          <p:nvPr/>
        </p:nvPicPr>
        <p:blipFill>
          <a:blip r:embed="rId2"/>
          <a:stretch>
            <a:fillRect/>
          </a:stretch>
        </p:blipFill>
        <p:spPr>
          <a:xfrm>
            <a:off x="1" y="0"/>
            <a:ext cx="6770914" cy="6858001"/>
          </a:xfrm>
          <a:prstGeom prst="rect">
            <a:avLst/>
          </a:prstGeom>
        </p:spPr>
      </p:pic>
      <p:pic>
        <p:nvPicPr>
          <p:cNvPr id="9" name="Picture 8" descr="A graph with numbers and lines&#10;&#10;Description automatically generated">
            <a:extLst>
              <a:ext uri="{FF2B5EF4-FFF2-40B4-BE49-F238E27FC236}">
                <a16:creationId xmlns:a16="http://schemas.microsoft.com/office/drawing/2014/main" id="{FE69575E-1501-B4E2-645A-F239E92B3E4C}"/>
              </a:ext>
            </a:extLst>
          </p:cNvPr>
          <p:cNvPicPr>
            <a:picLocks noChangeAspect="1"/>
          </p:cNvPicPr>
          <p:nvPr/>
        </p:nvPicPr>
        <p:blipFill>
          <a:blip r:embed="rId3"/>
          <a:stretch>
            <a:fillRect/>
          </a:stretch>
        </p:blipFill>
        <p:spPr>
          <a:xfrm>
            <a:off x="7546355" y="634190"/>
            <a:ext cx="3867156" cy="3578679"/>
          </a:xfrm>
          <a:prstGeom prst="rect">
            <a:avLst/>
          </a:prstGeom>
        </p:spPr>
      </p:pic>
    </p:spTree>
    <p:extLst>
      <p:ext uri="{BB962C8B-B14F-4D97-AF65-F5344CB8AC3E}">
        <p14:creationId xmlns:p14="http://schemas.microsoft.com/office/powerpoint/2010/main" val="129426701"/>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36811</TotalTime>
  <Words>2858</Words>
  <Application>Microsoft Macintosh PowerPoint</Application>
  <PresentationFormat>Widescreen</PresentationFormat>
  <Paragraphs>243</Paragraphs>
  <Slides>47</Slides>
  <Notes>3</Notes>
  <HiddenSlides>13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Avenir Next LT Pro</vt:lpstr>
      <vt:lpstr>Calibri</vt:lpstr>
      <vt:lpstr>CMMI12</vt:lpstr>
      <vt:lpstr>CMR12</vt:lpstr>
      <vt:lpstr>CMTT12</vt:lpstr>
      <vt:lpstr>Posterama</vt:lpstr>
      <vt:lpstr>Segoe UI</vt:lpstr>
      <vt:lpstr>SplashVTI</vt:lpstr>
      <vt:lpstr>CRIS D and immune system: a controversial relationship</vt:lpstr>
      <vt:lpstr>Our previous findings</vt:lpstr>
      <vt:lpstr>PowerPoint Presentation</vt:lpstr>
      <vt:lpstr>PowerPoint Presentation</vt:lpstr>
      <vt:lpstr>Our results in PDX</vt:lpstr>
      <vt:lpstr>Next steps and goals</vt:lpstr>
      <vt:lpstr>TCGA dataset</vt:lpstr>
      <vt:lpstr>TCGA and HLA genes</vt:lpstr>
      <vt:lpstr>PowerPoint Presentation</vt:lpstr>
      <vt:lpstr>PowerPoint Presentation</vt:lpstr>
      <vt:lpstr>How does this HLA depletion impact the immune system?</vt:lpstr>
      <vt:lpstr>PowerPoint Presentation</vt:lpstr>
      <vt:lpstr>PowerPoint Presentation</vt:lpstr>
      <vt:lpstr>PowerPoint Presentation</vt:lpstr>
      <vt:lpstr>PowerPoint Presentation</vt:lpstr>
      <vt:lpstr>Hence, what is the relationship between CRIS D and the immune system ?</vt:lpstr>
      <vt:lpstr>PowerPoint Presentation</vt:lpstr>
      <vt:lpstr>Alternative approach</vt:lpstr>
      <vt:lpstr>How?</vt:lpstr>
      <vt:lpstr>To do:   gsea in TCGA, PDX and Xenocells. After classification of the latter in multicris, also explore how the relationship changes with HLA genes</vt:lpstr>
      <vt:lpstr>How to calculate the rank?</vt:lpstr>
      <vt:lpstr>Immune regulation pathways</vt:lpstr>
      <vt:lpstr>PowerPoint Presentation</vt:lpstr>
      <vt:lpstr>TCGA</vt:lpstr>
      <vt:lpstr>What could explain the lack of immune cell exclusion in spite of the negative erichment of most immune activation pathway in CRIS D ?</vt:lpstr>
      <vt:lpstr>A possible explanation: CRIS-D as a temporal evolution of higly immunogenic tumors </vt:lpstr>
      <vt:lpstr>What could be the source of such immunogenicity?</vt:lpstr>
      <vt:lpstr>PowerPoint Presentation</vt:lpstr>
      <vt:lpstr>TIN</vt:lpstr>
      <vt:lpstr>PowerPoint Presentation</vt:lpstr>
      <vt:lpstr>RNA processing pathways</vt:lpstr>
      <vt:lpstr>PowerPoint Presentation</vt:lpstr>
      <vt:lpstr>PowerPoint Presentation</vt:lpstr>
      <vt:lpstr>How to detect splicing events</vt:lpstr>
      <vt:lpstr>There are options used to filter split reads: </vt:lpstr>
      <vt:lpstr>SJ.out.tab</vt:lpstr>
      <vt:lpstr>How the file looks like</vt:lpstr>
      <vt:lpstr>PowerPoint Presentation</vt:lpstr>
      <vt:lpstr>If instead of read count we consider only the different SJ with more reads than the threshold…</vt:lpstr>
      <vt:lpstr>Using higher trasholds, the difference is lost</vt:lpstr>
      <vt:lpstr>PowerPoint Presentation</vt:lpstr>
      <vt:lpstr>Annotational status</vt:lpstr>
      <vt:lpstr>These are ensembl ANNOTATED intron retentions</vt:lpstr>
      <vt:lpstr>DRAWBACKS</vt:lpstr>
      <vt:lpstr>How to detect and quantify de-novo intron retention events?</vt:lpstr>
      <vt:lpstr>PowerPoint Presentation</vt:lpstr>
      <vt:lpstr>Drawbacks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CRIS D and immune system: a controversial relationship</dc:title>
  <dc:creator>Cinzia Benetti</dc:creator>
  <cp:lastModifiedBy>Cinzia Benetti</cp:lastModifiedBy>
  <cp:revision>8</cp:revision>
  <dcterms:created xsi:type="dcterms:W3CDTF">2023-08-03T07:53:12Z</dcterms:created>
  <dcterms:modified xsi:type="dcterms:W3CDTF">2024-03-15T16:55:44Z</dcterms:modified>
</cp:coreProperties>
</file>